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97" r:id="rId2"/>
  </p:sldMasterIdLst>
  <p:notesMasterIdLst>
    <p:notesMasterId r:id="rId28"/>
  </p:notesMasterIdLst>
  <p:handoutMasterIdLst>
    <p:handoutMasterId r:id="rId29"/>
  </p:handoutMasterIdLst>
  <p:sldIdLst>
    <p:sldId id="376" r:id="rId3"/>
    <p:sldId id="666" r:id="rId4"/>
    <p:sldId id="602" r:id="rId5"/>
    <p:sldId id="665" r:id="rId6"/>
    <p:sldId id="663" r:id="rId7"/>
    <p:sldId id="664" r:id="rId8"/>
    <p:sldId id="648" r:id="rId9"/>
    <p:sldId id="649" r:id="rId10"/>
    <p:sldId id="650" r:id="rId11"/>
    <p:sldId id="651" r:id="rId12"/>
    <p:sldId id="652" r:id="rId13"/>
    <p:sldId id="653" r:id="rId14"/>
    <p:sldId id="654" r:id="rId15"/>
    <p:sldId id="656" r:id="rId16"/>
    <p:sldId id="658" r:id="rId17"/>
    <p:sldId id="657" r:id="rId18"/>
    <p:sldId id="659" r:id="rId19"/>
    <p:sldId id="667" r:id="rId20"/>
    <p:sldId id="670" r:id="rId21"/>
    <p:sldId id="671" r:id="rId22"/>
    <p:sldId id="672" r:id="rId23"/>
    <p:sldId id="660" r:id="rId24"/>
    <p:sldId id="673" r:id="rId25"/>
    <p:sldId id="669" r:id="rId26"/>
    <p:sldId id="668" r:id="rId27"/>
  </p:sldIdLst>
  <p:sldSz cx="12192000" cy="6858000"/>
  <p:notesSz cx="6858000" cy="9144000"/>
  <p:defaultTextStyle>
    <a:defPPr>
      <a:defRPr lang="fr-CA"/>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8000"/>
    <a:srgbClr val="FF6600"/>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33FD6F-F984-47FE-A693-B86FD2924046}" v="19" dt="2023-09-25T16:46:15.4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8" autoAdjust="0"/>
    <p:restoredTop sz="85885" autoAdjust="0"/>
  </p:normalViewPr>
  <p:slideViewPr>
    <p:cSldViewPr>
      <p:cViewPr varScale="1">
        <p:scale>
          <a:sx n="98" d="100"/>
          <a:sy n="98" d="100"/>
        </p:scale>
        <p:origin x="822" y="78"/>
      </p:cViewPr>
      <p:guideLst>
        <p:guide orient="horz" pos="2160"/>
        <p:guide pos="3840"/>
      </p:guideLst>
    </p:cSldViewPr>
  </p:slideViewPr>
  <p:outlineViewPr>
    <p:cViewPr>
      <p:scale>
        <a:sx n="33" d="100"/>
        <a:sy n="33" d="100"/>
      </p:scale>
      <p:origin x="0" y="-912"/>
    </p:cViewPr>
  </p:outlineViewPr>
  <p:notesTextViewPr>
    <p:cViewPr>
      <p:scale>
        <a:sx n="3" d="2"/>
        <a:sy n="3" d="2"/>
      </p:scale>
      <p:origin x="0" y="0"/>
    </p:cViewPr>
  </p:notesTextViewPr>
  <p:sorterViewPr>
    <p:cViewPr varScale="1">
      <p:scale>
        <a:sx n="1" d="1"/>
        <a:sy n="1" d="1"/>
      </p:scale>
      <p:origin x="0" y="-11232"/>
    </p:cViewPr>
  </p:sorterViewPr>
  <p:notesViewPr>
    <p:cSldViewPr>
      <p:cViewPr varScale="1">
        <p:scale>
          <a:sx n="87" d="100"/>
          <a:sy n="87" d="100"/>
        </p:scale>
        <p:origin x="384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oler, Seth" userId="a7f3ee10-4506-4fd2-a65b-57cd1cd2f9f5" providerId="ADAL" clId="{F433FD6F-F984-47FE-A693-B86FD2924046}"/>
    <pc:docChg chg="custSel modSld">
      <pc:chgData name="Scholer, Seth" userId="a7f3ee10-4506-4fd2-a65b-57cd1cd2f9f5" providerId="ADAL" clId="{F433FD6F-F984-47FE-A693-B86FD2924046}" dt="2023-09-25T16:46:15.433" v="1164"/>
      <pc:docMkLst>
        <pc:docMk/>
      </pc:docMkLst>
      <pc:sldChg chg="addSp delSp modSp mod modTransition modAnim">
        <pc:chgData name="Scholer, Seth" userId="a7f3ee10-4506-4fd2-a65b-57cd1cd2f9f5" providerId="ADAL" clId="{F433FD6F-F984-47FE-A693-B86FD2924046}" dt="2023-09-25T16:46:15.433" v="1164"/>
        <pc:sldMkLst>
          <pc:docMk/>
          <pc:sldMk cId="4072056341" sldId="376"/>
        </pc:sldMkLst>
        <pc:spChg chg="mod">
          <ac:chgData name="Scholer, Seth" userId="a7f3ee10-4506-4fd2-a65b-57cd1cd2f9f5" providerId="ADAL" clId="{F433FD6F-F984-47FE-A693-B86FD2924046}" dt="2023-09-25T16:38:13.186" v="1146" actId="14100"/>
          <ac:spMkLst>
            <pc:docMk/>
            <pc:sldMk cId="4072056341" sldId="376"/>
            <ac:spMk id="2" creationId="{00000000-0000-0000-0000-000000000000}"/>
          </ac:spMkLst>
        </pc:spChg>
        <pc:picChg chg="add del mod ord">
          <ac:chgData name="Scholer, Seth" userId="a7f3ee10-4506-4fd2-a65b-57cd1cd2f9f5" providerId="ADAL" clId="{F433FD6F-F984-47FE-A693-B86FD2924046}" dt="2023-09-25T16:40:39.801" v="1149"/>
          <ac:picMkLst>
            <pc:docMk/>
            <pc:sldMk cId="4072056341" sldId="376"/>
            <ac:picMk id="5" creationId="{1317758B-BA3B-6635-9918-69907A581B81}"/>
          </ac:picMkLst>
        </pc:picChg>
        <pc:picChg chg="add del mod">
          <ac:chgData name="Scholer, Seth" userId="a7f3ee10-4506-4fd2-a65b-57cd1cd2f9f5" providerId="ADAL" clId="{F433FD6F-F984-47FE-A693-B86FD2924046}" dt="2023-09-25T16:42:41.734" v="1151"/>
          <ac:picMkLst>
            <pc:docMk/>
            <pc:sldMk cId="4072056341" sldId="376"/>
            <ac:picMk id="6" creationId="{51C9B585-A1A3-6ADA-392A-DE44643CE7D9}"/>
          </ac:picMkLst>
        </pc:picChg>
        <pc:picChg chg="add del mod ord">
          <ac:chgData name="Scholer, Seth" userId="a7f3ee10-4506-4fd2-a65b-57cd1cd2f9f5" providerId="ADAL" clId="{F433FD6F-F984-47FE-A693-B86FD2924046}" dt="2023-09-25T16:42:50.533" v="1152"/>
          <ac:picMkLst>
            <pc:docMk/>
            <pc:sldMk cId="4072056341" sldId="376"/>
            <ac:picMk id="9" creationId="{9A69283C-B888-AF41-DEDD-EFABD05B4B4A}"/>
          </ac:picMkLst>
        </pc:picChg>
        <pc:picChg chg="add del mod">
          <ac:chgData name="Scholer, Seth" userId="a7f3ee10-4506-4fd2-a65b-57cd1cd2f9f5" providerId="ADAL" clId="{F433FD6F-F984-47FE-A693-B86FD2924046}" dt="2023-09-25T16:42:53.134" v="1154"/>
          <ac:picMkLst>
            <pc:docMk/>
            <pc:sldMk cId="4072056341" sldId="376"/>
            <ac:picMk id="10" creationId="{94E8A3B1-CBD4-0711-1ED0-3BB0183EE2BF}"/>
          </ac:picMkLst>
        </pc:picChg>
        <pc:picChg chg="add del mod ord">
          <ac:chgData name="Scholer, Seth" userId="a7f3ee10-4506-4fd2-a65b-57cd1cd2f9f5" providerId="ADAL" clId="{F433FD6F-F984-47FE-A693-B86FD2924046}" dt="2023-09-25T16:43:12.400" v="1155"/>
          <ac:picMkLst>
            <pc:docMk/>
            <pc:sldMk cId="4072056341" sldId="376"/>
            <ac:picMk id="13" creationId="{E32DABCB-F6B7-82B1-707A-464B3603BC14}"/>
          </ac:picMkLst>
        </pc:picChg>
        <pc:picChg chg="add del mod">
          <ac:chgData name="Scholer, Seth" userId="a7f3ee10-4506-4fd2-a65b-57cd1cd2f9f5" providerId="ADAL" clId="{F433FD6F-F984-47FE-A693-B86FD2924046}" dt="2023-09-25T16:43:23.650" v="1157"/>
          <ac:picMkLst>
            <pc:docMk/>
            <pc:sldMk cId="4072056341" sldId="376"/>
            <ac:picMk id="14" creationId="{B02925C4-7462-A339-69AA-B27176FF6E55}"/>
          </ac:picMkLst>
        </pc:picChg>
        <pc:picChg chg="add del mod ord">
          <ac:chgData name="Scholer, Seth" userId="a7f3ee10-4506-4fd2-a65b-57cd1cd2f9f5" providerId="ADAL" clId="{F433FD6F-F984-47FE-A693-B86FD2924046}" dt="2023-09-25T16:43:41.733" v="1158"/>
          <ac:picMkLst>
            <pc:docMk/>
            <pc:sldMk cId="4072056341" sldId="376"/>
            <ac:picMk id="17" creationId="{608117F2-4D9D-4AFA-AAC1-2433FB8668B4}"/>
          </ac:picMkLst>
        </pc:picChg>
        <pc:picChg chg="add del mod">
          <ac:chgData name="Scholer, Seth" userId="a7f3ee10-4506-4fd2-a65b-57cd1cd2f9f5" providerId="ADAL" clId="{F433FD6F-F984-47FE-A693-B86FD2924046}" dt="2023-09-25T16:44:54.350" v="1160"/>
          <ac:picMkLst>
            <pc:docMk/>
            <pc:sldMk cId="4072056341" sldId="376"/>
            <ac:picMk id="18" creationId="{601D17D3-2F28-A34E-8B02-8578FDE006DB}"/>
          </ac:picMkLst>
        </pc:picChg>
        <pc:picChg chg="del">
          <ac:chgData name="Scholer, Seth" userId="a7f3ee10-4506-4fd2-a65b-57cd1cd2f9f5" providerId="ADAL" clId="{F433FD6F-F984-47FE-A693-B86FD2924046}" dt="2023-09-25T16:40:27.184" v="1148"/>
          <ac:picMkLst>
            <pc:docMk/>
            <pc:sldMk cId="4072056341" sldId="376"/>
            <ac:picMk id="21" creationId="{8957FDC4-3A8A-A801-D49F-92ADA1BC2FBD}"/>
          </ac:picMkLst>
        </pc:picChg>
        <pc:picChg chg="add del mod ord">
          <ac:chgData name="Scholer, Seth" userId="a7f3ee10-4506-4fd2-a65b-57cd1cd2f9f5" providerId="ADAL" clId="{F433FD6F-F984-47FE-A693-B86FD2924046}" dt="2023-09-25T16:45:13.783" v="1161"/>
          <ac:picMkLst>
            <pc:docMk/>
            <pc:sldMk cId="4072056341" sldId="376"/>
            <ac:picMk id="24" creationId="{DAF70B5A-D9A6-7C55-C704-AAE9639F130B}"/>
          </ac:picMkLst>
        </pc:picChg>
        <pc:picChg chg="add del mod">
          <ac:chgData name="Scholer, Seth" userId="a7f3ee10-4506-4fd2-a65b-57cd1cd2f9f5" providerId="ADAL" clId="{F433FD6F-F984-47FE-A693-B86FD2924046}" dt="2023-09-25T16:45:55.850" v="1163"/>
          <ac:picMkLst>
            <pc:docMk/>
            <pc:sldMk cId="4072056341" sldId="376"/>
            <ac:picMk id="25" creationId="{9B23B199-CF8D-EAC6-27F9-68AAFA2EEB8C}"/>
          </ac:picMkLst>
        </pc:picChg>
        <pc:picChg chg="add del mod ord">
          <ac:chgData name="Scholer, Seth" userId="a7f3ee10-4506-4fd2-a65b-57cd1cd2f9f5" providerId="ADAL" clId="{F433FD6F-F984-47FE-A693-B86FD2924046}" dt="2023-09-25T16:46:15.433" v="1164"/>
          <ac:picMkLst>
            <pc:docMk/>
            <pc:sldMk cId="4072056341" sldId="376"/>
            <ac:picMk id="30" creationId="{67616DEE-865B-FAD4-D341-8530548D67B7}"/>
          </ac:picMkLst>
        </pc:picChg>
        <pc:picChg chg="add mod">
          <ac:chgData name="Scholer, Seth" userId="a7f3ee10-4506-4fd2-a65b-57cd1cd2f9f5" providerId="ADAL" clId="{F433FD6F-F984-47FE-A693-B86FD2924046}" dt="2023-09-25T16:46:15.433" v="1164"/>
          <ac:picMkLst>
            <pc:docMk/>
            <pc:sldMk cId="4072056341" sldId="376"/>
            <ac:picMk id="31" creationId="{B004DD59-A480-AC19-7D7C-670237C9D941}"/>
          </ac:picMkLst>
        </pc:picChg>
      </pc:sldChg>
      <pc:sldChg chg="addSp delSp modSp mod">
        <pc:chgData name="Scholer, Seth" userId="a7f3ee10-4506-4fd2-a65b-57cd1cd2f9f5" providerId="ADAL" clId="{F433FD6F-F984-47FE-A693-B86FD2924046}" dt="2023-09-25T15:01:41.212" v="77" actId="14100"/>
        <pc:sldMkLst>
          <pc:docMk/>
          <pc:sldMk cId="2318127976" sldId="602"/>
        </pc:sldMkLst>
        <pc:spChg chg="add mod">
          <ac:chgData name="Scholer, Seth" userId="a7f3ee10-4506-4fd2-a65b-57cd1cd2f9f5" providerId="ADAL" clId="{F433FD6F-F984-47FE-A693-B86FD2924046}" dt="2023-09-25T14:59:33.739" v="73" actId="1076"/>
          <ac:spMkLst>
            <pc:docMk/>
            <pc:sldMk cId="2318127976" sldId="602"/>
            <ac:spMk id="7" creationId="{AE24BCE9-272D-B5E4-26A3-8E444E29447E}"/>
          </ac:spMkLst>
        </pc:spChg>
        <pc:picChg chg="add mod">
          <ac:chgData name="Scholer, Seth" userId="a7f3ee10-4506-4fd2-a65b-57cd1cd2f9f5" providerId="ADAL" clId="{F433FD6F-F984-47FE-A693-B86FD2924046}" dt="2023-09-25T15:01:28.835" v="75" actId="1076"/>
          <ac:picMkLst>
            <pc:docMk/>
            <pc:sldMk cId="2318127976" sldId="602"/>
            <ac:picMk id="3" creationId="{EA9F878D-B12F-7D77-B1C1-11A77089DC63}"/>
          </ac:picMkLst>
        </pc:picChg>
        <pc:picChg chg="del">
          <ac:chgData name="Scholer, Seth" userId="a7f3ee10-4506-4fd2-a65b-57cd1cd2f9f5" providerId="ADAL" clId="{F433FD6F-F984-47FE-A693-B86FD2924046}" dt="2023-09-25T14:54:56.386" v="0" actId="478"/>
          <ac:picMkLst>
            <pc:docMk/>
            <pc:sldMk cId="2318127976" sldId="602"/>
            <ac:picMk id="5" creationId="{B98B15BE-FAC8-4B40-B286-ACE6AD05B880}"/>
          </ac:picMkLst>
        </pc:picChg>
        <pc:picChg chg="add del mod">
          <ac:chgData name="Scholer, Seth" userId="a7f3ee10-4506-4fd2-a65b-57cd1cd2f9f5" providerId="ADAL" clId="{F433FD6F-F984-47FE-A693-B86FD2924046}" dt="2023-09-25T14:59:13.612" v="68" actId="478"/>
          <ac:picMkLst>
            <pc:docMk/>
            <pc:sldMk cId="2318127976" sldId="602"/>
            <ac:picMk id="6" creationId="{19DC7C88-E7FA-6590-04D4-63631BF56BD9}"/>
          </ac:picMkLst>
        </pc:picChg>
        <pc:picChg chg="add mod">
          <ac:chgData name="Scholer, Seth" userId="a7f3ee10-4506-4fd2-a65b-57cd1cd2f9f5" providerId="ADAL" clId="{F433FD6F-F984-47FE-A693-B86FD2924046}" dt="2023-09-25T15:01:41.212" v="77" actId="14100"/>
          <ac:picMkLst>
            <pc:docMk/>
            <pc:sldMk cId="2318127976" sldId="602"/>
            <ac:picMk id="9" creationId="{02B68C7F-A32A-6FD8-B4F9-85DC79329CBE}"/>
          </ac:picMkLst>
        </pc:picChg>
      </pc:sldChg>
      <pc:sldChg chg="modNotesTx">
        <pc:chgData name="Scholer, Seth" userId="a7f3ee10-4506-4fd2-a65b-57cd1cd2f9f5" providerId="ADAL" clId="{F433FD6F-F984-47FE-A693-B86FD2924046}" dt="2023-09-25T15:02:27.897" v="78" actId="6549"/>
        <pc:sldMkLst>
          <pc:docMk/>
          <pc:sldMk cId="3826151761" sldId="658"/>
        </pc:sldMkLst>
      </pc:sldChg>
      <pc:sldChg chg="addSp delSp modSp mod modTransition modAnim">
        <pc:chgData name="Scholer, Seth" userId="a7f3ee10-4506-4fd2-a65b-57cd1cd2f9f5" providerId="ADAL" clId="{F433FD6F-F984-47FE-A693-B86FD2924046}" dt="2023-09-25T16:29:21.076" v="1045" actId="20577"/>
        <pc:sldMkLst>
          <pc:docMk/>
          <pc:sldMk cId="1151704138" sldId="665"/>
        </pc:sldMkLst>
        <pc:spChg chg="mod">
          <ac:chgData name="Scholer, Seth" userId="a7f3ee10-4506-4fd2-a65b-57cd1cd2f9f5" providerId="ADAL" clId="{F433FD6F-F984-47FE-A693-B86FD2924046}" dt="2023-09-25T16:12:45.092" v="1003" actId="1076"/>
          <ac:spMkLst>
            <pc:docMk/>
            <pc:sldMk cId="1151704138" sldId="665"/>
            <ac:spMk id="2" creationId="{3F4F1053-5E27-8935-F210-3F374B3C9A8D}"/>
          </ac:spMkLst>
        </pc:spChg>
        <pc:spChg chg="mod">
          <ac:chgData name="Scholer, Seth" userId="a7f3ee10-4506-4fd2-a65b-57cd1cd2f9f5" providerId="ADAL" clId="{F433FD6F-F984-47FE-A693-B86FD2924046}" dt="2023-09-25T16:29:21.076" v="1045" actId="20577"/>
          <ac:spMkLst>
            <pc:docMk/>
            <pc:sldMk cId="1151704138" sldId="665"/>
            <ac:spMk id="3" creationId="{BBE5977D-F908-E1F2-2F98-E6B15A31A38D}"/>
          </ac:spMkLst>
        </pc:spChg>
        <pc:spChg chg="add del mod">
          <ac:chgData name="Scholer, Seth" userId="a7f3ee10-4506-4fd2-a65b-57cd1cd2f9f5" providerId="ADAL" clId="{F433FD6F-F984-47FE-A693-B86FD2924046}" dt="2023-09-25T15:18:04.731" v="738" actId="478"/>
          <ac:spMkLst>
            <pc:docMk/>
            <pc:sldMk cId="1151704138" sldId="665"/>
            <ac:spMk id="9" creationId="{5BA10290-0A50-10ED-C7F8-86ECD2C0E698}"/>
          </ac:spMkLst>
        </pc:spChg>
        <pc:spChg chg="add del mod">
          <ac:chgData name="Scholer, Seth" userId="a7f3ee10-4506-4fd2-a65b-57cd1cd2f9f5" providerId="ADAL" clId="{F433FD6F-F984-47FE-A693-B86FD2924046}" dt="2023-09-25T15:26:49.075" v="897" actId="478"/>
          <ac:spMkLst>
            <pc:docMk/>
            <pc:sldMk cId="1151704138" sldId="665"/>
            <ac:spMk id="10" creationId="{61BD98E7-5B50-072D-841C-5FEC4BE6DD63}"/>
          </ac:spMkLst>
        </pc:spChg>
        <pc:picChg chg="add mod">
          <ac:chgData name="Scholer, Seth" userId="a7f3ee10-4506-4fd2-a65b-57cd1cd2f9f5" providerId="ADAL" clId="{F433FD6F-F984-47FE-A693-B86FD2924046}" dt="2023-09-25T16:13:47.538" v="1009" actId="14100"/>
          <ac:picMkLst>
            <pc:docMk/>
            <pc:sldMk cId="1151704138" sldId="665"/>
            <ac:picMk id="6" creationId="{68F726C6-0D13-9144-56A9-07E9947E274B}"/>
          </ac:picMkLst>
        </pc:picChg>
        <pc:picChg chg="add del mod ord">
          <ac:chgData name="Scholer, Seth" userId="a7f3ee10-4506-4fd2-a65b-57cd1cd2f9f5" providerId="ADAL" clId="{F433FD6F-F984-47FE-A693-B86FD2924046}" dt="2023-09-25T16:23:45.944" v="1038"/>
          <ac:picMkLst>
            <pc:docMk/>
            <pc:sldMk cId="1151704138" sldId="665"/>
            <ac:picMk id="7" creationId="{57266864-D664-EBB3-E76E-DE5A7620E078}"/>
          </ac:picMkLst>
        </pc:picChg>
        <pc:picChg chg="del">
          <ac:chgData name="Scholer, Seth" userId="a7f3ee10-4506-4fd2-a65b-57cd1cd2f9f5" providerId="ADAL" clId="{F433FD6F-F984-47FE-A693-B86FD2924046}" dt="2023-09-25T16:22:32.977" v="1037"/>
          <ac:picMkLst>
            <pc:docMk/>
            <pc:sldMk cId="1151704138" sldId="665"/>
            <ac:picMk id="11" creationId="{4656650E-6FE6-478E-E028-18907F8DA170}"/>
          </ac:picMkLst>
        </pc:picChg>
        <pc:picChg chg="add del mod">
          <ac:chgData name="Scholer, Seth" userId="a7f3ee10-4506-4fd2-a65b-57cd1cd2f9f5" providerId="ADAL" clId="{F433FD6F-F984-47FE-A693-B86FD2924046}" dt="2023-09-25T16:26:19.126" v="1041"/>
          <ac:picMkLst>
            <pc:docMk/>
            <pc:sldMk cId="1151704138" sldId="665"/>
            <ac:picMk id="14" creationId="{B11F13C8-65F9-E9CB-647F-3F3CAA6F8EF2}"/>
          </ac:picMkLst>
        </pc:picChg>
        <pc:picChg chg="add del mod">
          <ac:chgData name="Scholer, Seth" userId="a7f3ee10-4506-4fd2-a65b-57cd1cd2f9f5" providerId="ADAL" clId="{F433FD6F-F984-47FE-A693-B86FD2924046}" dt="2023-09-25T16:26:24.464" v="1043"/>
          <ac:picMkLst>
            <pc:docMk/>
            <pc:sldMk cId="1151704138" sldId="665"/>
            <ac:picMk id="15" creationId="{715286F5-0BA2-7D0F-A46F-28B4BF0A0C94}"/>
          </ac:picMkLst>
        </pc:picChg>
        <pc:picChg chg="add del mod ord">
          <ac:chgData name="Scholer, Seth" userId="a7f3ee10-4506-4fd2-a65b-57cd1cd2f9f5" providerId="ADAL" clId="{F433FD6F-F984-47FE-A693-B86FD2924046}" dt="2023-09-25T16:27:29.643" v="1044"/>
          <ac:picMkLst>
            <pc:docMk/>
            <pc:sldMk cId="1151704138" sldId="665"/>
            <ac:picMk id="18" creationId="{E1428FC1-226C-9C45-61DF-13F959E7B3F9}"/>
          </ac:picMkLst>
        </pc:picChg>
        <pc:picChg chg="add mod">
          <ac:chgData name="Scholer, Seth" userId="a7f3ee10-4506-4fd2-a65b-57cd1cd2f9f5" providerId="ADAL" clId="{F433FD6F-F984-47FE-A693-B86FD2924046}" dt="2023-09-25T16:27:29.643" v="1044"/>
          <ac:picMkLst>
            <pc:docMk/>
            <pc:sldMk cId="1151704138" sldId="665"/>
            <ac:picMk id="19" creationId="{10E004D5-2F73-82D7-9E55-3D1E933839FA}"/>
          </ac:picMkLst>
        </pc:picChg>
        <pc:cxnChg chg="add del">
          <ac:chgData name="Scholer, Seth" userId="a7f3ee10-4506-4fd2-a65b-57cd1cd2f9f5" providerId="ADAL" clId="{F433FD6F-F984-47FE-A693-B86FD2924046}" dt="2023-09-25T15:16:40.955" v="731" actId="478"/>
          <ac:cxnSpMkLst>
            <pc:docMk/>
            <pc:sldMk cId="1151704138" sldId="665"/>
            <ac:cxnSpMk id="8" creationId="{FCDF4EB2-4604-E52C-F494-10322C527C87}"/>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5D35AA-D0DF-4825-9475-D0C065BF63C9}" type="doc">
      <dgm:prSet loTypeId="urn:microsoft.com/office/officeart/2005/8/layout/process1" loCatId="process" qsTypeId="urn:microsoft.com/office/officeart/2005/8/quickstyle/simple1" qsCatId="simple" csTypeId="urn:microsoft.com/office/officeart/2005/8/colors/accent1_2" csCatId="accent1" phldr="1"/>
      <dgm:spPr/>
    </dgm:pt>
    <dgm:pt modelId="{144C1856-2EDF-4820-AE13-79B415F6614E}">
      <dgm:prSet phldrT="[Text]" custT="1"/>
      <dgm:spPr>
        <a:solidFill>
          <a:schemeClr val="accent1"/>
        </a:solidFill>
      </dgm:spPr>
      <dgm:t>
        <a:bodyPr/>
        <a:lstStyle/>
        <a:p>
          <a:pPr marL="0" marR="0" lvl="0" indent="0" defTabSz="914400" eaLnBrk="1" fontAlgn="auto" latinLnBrk="0" hangingPunct="1">
            <a:lnSpc>
              <a:spcPct val="100000"/>
            </a:lnSpc>
            <a:spcBef>
              <a:spcPts val="600"/>
            </a:spcBef>
            <a:spcAft>
              <a:spcPts val="0"/>
            </a:spcAft>
            <a:buClrTx/>
            <a:buSzTx/>
            <a:buFontTx/>
            <a:buNone/>
            <a:tabLst/>
            <a:defRPr/>
          </a:pPr>
          <a:r>
            <a:rPr lang="en-US" sz="2400" dirty="0"/>
            <a:t>Unhealthy parenting </a:t>
          </a:r>
        </a:p>
        <a:p>
          <a:pPr marL="0" lvl="0" defTabSz="800100">
            <a:lnSpc>
              <a:spcPct val="90000"/>
            </a:lnSpc>
            <a:spcBef>
              <a:spcPts val="600"/>
            </a:spcBef>
            <a:spcAft>
              <a:spcPct val="35000"/>
            </a:spcAft>
            <a:buNone/>
          </a:pPr>
          <a:endParaRPr lang="en-US" sz="1100" dirty="0"/>
        </a:p>
      </dgm:t>
    </dgm:pt>
    <dgm:pt modelId="{01CD47BB-57DD-47D9-B81E-5D4F3CB215AC}" type="parTrans" cxnId="{30F92414-BABB-40CB-802A-7673C29EECE8}">
      <dgm:prSet/>
      <dgm:spPr/>
      <dgm:t>
        <a:bodyPr/>
        <a:lstStyle/>
        <a:p>
          <a:endParaRPr lang="en-US" sz="1600"/>
        </a:p>
      </dgm:t>
    </dgm:pt>
    <dgm:pt modelId="{5DDCD16C-3011-48E5-B610-F0F3A8E12FA4}" type="sibTrans" cxnId="{30F92414-BABB-40CB-802A-7673C29EECE8}">
      <dgm:prSet custT="1"/>
      <dgm:spPr/>
      <dgm:t>
        <a:bodyPr/>
        <a:lstStyle/>
        <a:p>
          <a:endParaRPr lang="en-US" sz="1600"/>
        </a:p>
      </dgm:t>
    </dgm:pt>
    <dgm:pt modelId="{ABAD9E48-9F17-4C79-81F0-01A38F1F29A6}">
      <dgm:prSet phldrT="[Text]" custT="1"/>
      <dgm:spPr>
        <a:solidFill>
          <a:schemeClr val="accent1"/>
        </a:solidFill>
      </dgm:spPr>
      <dgm:t>
        <a:bodyPr/>
        <a:lstStyle/>
        <a:p>
          <a:r>
            <a:rPr lang="en-US" sz="2400" dirty="0"/>
            <a:t>Bullying behavior</a:t>
          </a:r>
        </a:p>
      </dgm:t>
    </dgm:pt>
    <dgm:pt modelId="{23E0BFB1-07D4-4C6E-93B9-EF08AD9FE06F}" type="parTrans" cxnId="{6F29D015-074F-4A11-896A-49BAD789B0BC}">
      <dgm:prSet/>
      <dgm:spPr/>
      <dgm:t>
        <a:bodyPr/>
        <a:lstStyle/>
        <a:p>
          <a:endParaRPr lang="en-US" sz="1600"/>
        </a:p>
      </dgm:t>
    </dgm:pt>
    <dgm:pt modelId="{8FBA60D7-C590-4EA7-A39E-D2891E9DBCDF}" type="sibTrans" cxnId="{6F29D015-074F-4A11-896A-49BAD789B0BC}">
      <dgm:prSet/>
      <dgm:spPr/>
      <dgm:t>
        <a:bodyPr/>
        <a:lstStyle/>
        <a:p>
          <a:endParaRPr lang="en-US" sz="1600"/>
        </a:p>
      </dgm:t>
    </dgm:pt>
    <dgm:pt modelId="{6ED1ECF3-5E6A-4337-BFC9-A624A396CE94}" type="pres">
      <dgm:prSet presAssocID="{215D35AA-D0DF-4825-9475-D0C065BF63C9}" presName="Name0" presStyleCnt="0">
        <dgm:presLayoutVars>
          <dgm:dir/>
          <dgm:resizeHandles val="exact"/>
        </dgm:presLayoutVars>
      </dgm:prSet>
      <dgm:spPr/>
    </dgm:pt>
    <dgm:pt modelId="{691EAB13-D7D1-4922-8B2E-BEC479436C34}" type="pres">
      <dgm:prSet presAssocID="{144C1856-2EDF-4820-AE13-79B415F6614E}" presName="node" presStyleLbl="node1" presStyleIdx="0" presStyleCnt="2" custScaleX="29234">
        <dgm:presLayoutVars>
          <dgm:bulletEnabled val="1"/>
        </dgm:presLayoutVars>
      </dgm:prSet>
      <dgm:spPr/>
    </dgm:pt>
    <dgm:pt modelId="{0D6B3100-9AB0-4250-A9E1-A889E66F6017}" type="pres">
      <dgm:prSet presAssocID="{5DDCD16C-3011-48E5-B610-F0F3A8E12FA4}" presName="sibTrans" presStyleLbl="sibTrans2D1" presStyleIdx="0" presStyleCnt="1" custScaleX="97604" custScaleY="62020" custLinFactNeighborX="-4985" custLinFactNeighborY="-1835"/>
      <dgm:spPr/>
    </dgm:pt>
    <dgm:pt modelId="{92A17060-29E4-4887-9F36-326F9471A087}" type="pres">
      <dgm:prSet presAssocID="{5DDCD16C-3011-48E5-B610-F0F3A8E12FA4}" presName="connectorText" presStyleLbl="sibTrans2D1" presStyleIdx="0" presStyleCnt="1"/>
      <dgm:spPr/>
    </dgm:pt>
    <dgm:pt modelId="{E5CADA30-2739-4210-85AF-D9D1F1ED0105}" type="pres">
      <dgm:prSet presAssocID="{ABAD9E48-9F17-4C79-81F0-01A38F1F29A6}" presName="node" presStyleLbl="node1" presStyleIdx="1" presStyleCnt="2" custScaleX="18586" custLinFactNeighborX="-3731">
        <dgm:presLayoutVars>
          <dgm:bulletEnabled val="1"/>
        </dgm:presLayoutVars>
      </dgm:prSet>
      <dgm:spPr/>
    </dgm:pt>
  </dgm:ptLst>
  <dgm:cxnLst>
    <dgm:cxn modelId="{460B250E-0175-4ABF-B93C-248ED9A93A72}" type="presOf" srcId="{144C1856-2EDF-4820-AE13-79B415F6614E}" destId="{691EAB13-D7D1-4922-8B2E-BEC479436C34}" srcOrd="0" destOrd="0" presId="urn:microsoft.com/office/officeart/2005/8/layout/process1"/>
    <dgm:cxn modelId="{30F92414-BABB-40CB-802A-7673C29EECE8}" srcId="{215D35AA-D0DF-4825-9475-D0C065BF63C9}" destId="{144C1856-2EDF-4820-AE13-79B415F6614E}" srcOrd="0" destOrd="0" parTransId="{01CD47BB-57DD-47D9-B81E-5D4F3CB215AC}" sibTransId="{5DDCD16C-3011-48E5-B610-F0F3A8E12FA4}"/>
    <dgm:cxn modelId="{6F29D015-074F-4A11-896A-49BAD789B0BC}" srcId="{215D35AA-D0DF-4825-9475-D0C065BF63C9}" destId="{ABAD9E48-9F17-4C79-81F0-01A38F1F29A6}" srcOrd="1" destOrd="0" parTransId="{23E0BFB1-07D4-4C6E-93B9-EF08AD9FE06F}" sibTransId="{8FBA60D7-C590-4EA7-A39E-D2891E9DBCDF}"/>
    <dgm:cxn modelId="{7800AB7A-E607-42ED-B85C-60448246F3DF}" type="presOf" srcId="{5DDCD16C-3011-48E5-B610-F0F3A8E12FA4}" destId="{92A17060-29E4-4887-9F36-326F9471A087}" srcOrd="1" destOrd="0" presId="urn:microsoft.com/office/officeart/2005/8/layout/process1"/>
    <dgm:cxn modelId="{A2432C87-E888-4EEA-91CB-BFD8D6B5FC84}" type="presOf" srcId="{5DDCD16C-3011-48E5-B610-F0F3A8E12FA4}" destId="{0D6B3100-9AB0-4250-A9E1-A889E66F6017}" srcOrd="0" destOrd="0" presId="urn:microsoft.com/office/officeart/2005/8/layout/process1"/>
    <dgm:cxn modelId="{C5B0EFBB-5E3D-4133-A62C-8719DE597482}" type="presOf" srcId="{ABAD9E48-9F17-4C79-81F0-01A38F1F29A6}" destId="{E5CADA30-2739-4210-85AF-D9D1F1ED0105}" srcOrd="0" destOrd="0" presId="urn:microsoft.com/office/officeart/2005/8/layout/process1"/>
    <dgm:cxn modelId="{CDD399BC-0BAC-49F5-AC97-AF28331236C6}" type="presOf" srcId="{215D35AA-D0DF-4825-9475-D0C065BF63C9}" destId="{6ED1ECF3-5E6A-4337-BFC9-A624A396CE94}" srcOrd="0" destOrd="0" presId="urn:microsoft.com/office/officeart/2005/8/layout/process1"/>
    <dgm:cxn modelId="{F35F6292-7491-4D37-BF7D-C31FA45EBAD9}" type="presParOf" srcId="{6ED1ECF3-5E6A-4337-BFC9-A624A396CE94}" destId="{691EAB13-D7D1-4922-8B2E-BEC479436C34}" srcOrd="0" destOrd="0" presId="urn:microsoft.com/office/officeart/2005/8/layout/process1"/>
    <dgm:cxn modelId="{243FD00C-C133-4E99-848E-DFE1C09337A1}" type="presParOf" srcId="{6ED1ECF3-5E6A-4337-BFC9-A624A396CE94}" destId="{0D6B3100-9AB0-4250-A9E1-A889E66F6017}" srcOrd="1" destOrd="0" presId="urn:microsoft.com/office/officeart/2005/8/layout/process1"/>
    <dgm:cxn modelId="{EBA87280-6BEB-4DCA-A7EF-4B1E4646678E}" type="presParOf" srcId="{0D6B3100-9AB0-4250-A9E1-A889E66F6017}" destId="{92A17060-29E4-4887-9F36-326F9471A087}" srcOrd="0" destOrd="0" presId="urn:microsoft.com/office/officeart/2005/8/layout/process1"/>
    <dgm:cxn modelId="{D09629C4-0F6B-4358-85B5-6914C63C22DD}" type="presParOf" srcId="{6ED1ECF3-5E6A-4337-BFC9-A624A396CE94}" destId="{E5CADA30-2739-4210-85AF-D9D1F1ED0105}"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EAB13-D7D1-4922-8B2E-BEC479436C34}">
      <dsp:nvSpPr>
        <dsp:cNvPr id="0" name=""/>
        <dsp:cNvSpPr/>
      </dsp:nvSpPr>
      <dsp:spPr>
        <a:xfrm>
          <a:off x="527060" y="0"/>
          <a:ext cx="2490075" cy="1479471"/>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a:t>Unhealthy parenting </a:t>
          </a:r>
        </a:p>
        <a:p>
          <a:pPr marL="0" lvl="0" algn="ctr" defTabSz="800100">
            <a:lnSpc>
              <a:spcPct val="90000"/>
            </a:lnSpc>
            <a:spcBef>
              <a:spcPct val="0"/>
            </a:spcBef>
            <a:spcAft>
              <a:spcPct val="35000"/>
            </a:spcAft>
            <a:buNone/>
          </a:pPr>
          <a:endParaRPr lang="en-US" sz="1100" kern="1200" dirty="0"/>
        </a:p>
      </dsp:txBody>
      <dsp:txXfrm>
        <a:off x="570392" y="43332"/>
        <a:ext cx="2403411" cy="1392807"/>
      </dsp:txXfrm>
    </dsp:sp>
    <dsp:sp modelId="{0D6B3100-9AB0-4250-A9E1-A889E66F6017}">
      <dsp:nvSpPr>
        <dsp:cNvPr id="0" name=""/>
        <dsp:cNvSpPr/>
      </dsp:nvSpPr>
      <dsp:spPr>
        <a:xfrm>
          <a:off x="3770580" y="253803"/>
          <a:ext cx="1695121" cy="9175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70580" y="437316"/>
        <a:ext cx="1419851" cy="550541"/>
      </dsp:txXfrm>
    </dsp:sp>
    <dsp:sp modelId="{E5CADA30-2739-4210-85AF-D9D1F1ED0105}">
      <dsp:nvSpPr>
        <dsp:cNvPr id="0" name=""/>
        <dsp:cNvSpPr/>
      </dsp:nvSpPr>
      <dsp:spPr>
        <a:xfrm>
          <a:off x="6293993" y="0"/>
          <a:ext cx="1583107" cy="1479471"/>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Bullying behavior</a:t>
          </a:r>
        </a:p>
      </dsp:txBody>
      <dsp:txXfrm>
        <a:off x="6337325" y="43332"/>
        <a:ext cx="1496443" cy="13928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4873E1-3592-DC54-6937-B3467FBA33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C0B9BA1-04E9-80DB-75F8-A65B3B5A7A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8C5BE-B3CD-4177-97D3-D123021732C5}" type="datetimeFigureOut">
              <a:rPr lang="en-US" smtClean="0"/>
              <a:t>9/25/2023</a:t>
            </a:fld>
            <a:endParaRPr lang="en-US"/>
          </a:p>
        </p:txBody>
      </p:sp>
      <p:sp>
        <p:nvSpPr>
          <p:cNvPr id="4" name="Footer Placeholder 3">
            <a:extLst>
              <a:ext uri="{FF2B5EF4-FFF2-40B4-BE49-F238E27FC236}">
                <a16:creationId xmlns:a16="http://schemas.microsoft.com/office/drawing/2014/main" id="{042446B4-B5AF-3F73-C653-C43296E786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0B6AD5-9DEB-5D70-4D46-9AC2F86937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DEFB98-1BB4-4362-8F66-4ECDD45D2B9B}" type="slidenum">
              <a:rPr lang="en-US" smtClean="0"/>
              <a:t>‹#›</a:t>
            </a:fld>
            <a:endParaRPr lang="en-US"/>
          </a:p>
        </p:txBody>
      </p:sp>
    </p:spTree>
    <p:extLst>
      <p:ext uri="{BB962C8B-B14F-4D97-AF65-F5344CB8AC3E}">
        <p14:creationId xmlns:p14="http://schemas.microsoft.com/office/powerpoint/2010/main" val="278122067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27:47.111"/>
    </inkml:context>
    <inkml:brush xml:id="br0">
      <inkml:brushProperty name="width" value="0.05" units="cm"/>
      <inkml:brushProperty name="height" value="0.05" units="cm"/>
      <inkml:brushProperty name="color" value="#E71224"/>
    </inkml:brush>
  </inkml:definitions>
  <inkml:trace contextRef="#ctx0" brushRef="#br0">1410 246 24575,'-16'-14'0,"-1"0"0,-1 1 0,0 1 0,-1 1 0,-24-12 0,-11-6 0,30 17 0,-1 2 0,0 0 0,-1 1 0,-38-7 0,-18-7 0,48 12 0,1 1 0,-1 2 0,0 1 0,-1 2 0,-56-2 0,-64 5 0,-175 6 0,320-3 0,0 1 0,1 0 0,-1 1 0,0 0 0,1 0 0,-1 1 0,1 0 0,0 0 0,0 1 0,1 1 0,-1-1 0,1 2 0,0-1 0,1 1 0,0 0 0,-8 9 0,7-6 0,0 0 0,0 1 0,1 0 0,1 1 0,0-1 0,0 1 0,1 0 0,0 1 0,2-1 0,-1 1 0,1 0 0,-1 13 0,2-8 0,1 1 0,1-1 0,1 1 0,0-1 0,1 0 0,1 0 0,9 29 0,-8-35 0,1 0 0,1-1 0,0 1 0,1-1 0,0 0 0,0-1 0,1 0 0,1 0 0,0-1 0,0 0 0,18 14 0,31 24 0,-42-31 0,2-1 0,0-1 0,1 0 0,0-2 0,1 0 0,0-1 0,26 9 0,-28-14 0,31 11 0,1-1 0,0-3 0,1-2 0,0-2 0,65 3 0,79 1 0,15 1 0,-56-12 0,174-6 0,-307 1 0,-1-1 0,1 0 0,-1-2 0,0 0 0,0-2 0,0 0 0,-1-1 0,-1-1 0,1 0 0,-2-2 0,1 0 0,-2-1 0,0-1 0,0 0 0,25-31 0,-37 39 0,0 0 0,0-1 0,-1 1 0,1-1 0,-2 0 0,1 0 0,-1 0 0,0 0 0,0 0 0,-1 0 0,1-13 0,-1-9 0,-4-49 0,-1 24 0,4 48 0,0 0 0,-1 0 0,0 0 0,0 0 0,0 0 0,-1 0 0,0 1 0,0-1 0,0 1 0,-1-1 0,0 1 0,0 0 0,0 0 0,0 0 0,-1 0 0,-8-8 0,2 5 0,0 1 0,0-1 0,-1 2 0,0-1 0,0 2 0,0-1 0,-16-4 0,-59-24 0,40 15 0,-89-25 0,-14-4 0,99 29 0,-56-12 0,33 12-1365,40 8-5461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CA8A2B-A284-4D36-AED1-A55E02D0FF99}" type="datetimeFigureOut">
              <a:rPr lang="en-US" smtClean="0"/>
              <a:pPr/>
              <a:t>9/25/2023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35B66A-6361-425D-BEB6-1BFE3C9D6999}" type="slidenum">
              <a:rPr lang="en-US" smtClean="0"/>
              <a:pPr/>
              <a:t>‹#›</a:t>
            </a:fld>
            <a:endParaRPr lang="en-US"/>
          </a:p>
        </p:txBody>
      </p:sp>
    </p:spTree>
    <p:extLst>
      <p:ext uri="{BB962C8B-B14F-4D97-AF65-F5344CB8AC3E}">
        <p14:creationId xmlns:p14="http://schemas.microsoft.com/office/powerpoint/2010/main" val="2101439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35B66A-6361-425D-BEB6-1BFE3C9D6999}" type="slidenum">
              <a:rPr lang="en-US" smtClean="0"/>
              <a:pPr/>
              <a:t>1</a:t>
            </a:fld>
            <a:endParaRPr lang="en-US"/>
          </a:p>
        </p:txBody>
      </p:sp>
    </p:spTree>
    <p:extLst>
      <p:ext uri="{BB962C8B-B14F-4D97-AF65-F5344CB8AC3E}">
        <p14:creationId xmlns:p14="http://schemas.microsoft.com/office/powerpoint/2010/main" val="186651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35B66A-6361-425D-BEB6-1BFE3C9D6999}" type="slidenum">
              <a:rPr lang="en-US" smtClean="0"/>
              <a:pPr/>
              <a:t>2</a:t>
            </a:fld>
            <a:endParaRPr lang="en-US"/>
          </a:p>
        </p:txBody>
      </p:sp>
    </p:spTree>
    <p:extLst>
      <p:ext uri="{BB962C8B-B14F-4D97-AF65-F5344CB8AC3E}">
        <p14:creationId xmlns:p14="http://schemas.microsoft.com/office/powerpoint/2010/main" val="4158519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35B66A-6361-425D-BEB6-1BFE3C9D6999}" type="slidenum">
              <a:rPr lang="en-US" smtClean="0"/>
              <a:pPr/>
              <a:t>4</a:t>
            </a:fld>
            <a:endParaRPr lang="en-US"/>
          </a:p>
        </p:txBody>
      </p:sp>
    </p:spTree>
    <p:extLst>
      <p:ext uri="{BB962C8B-B14F-4D97-AF65-F5344CB8AC3E}">
        <p14:creationId xmlns:p14="http://schemas.microsoft.com/office/powerpoint/2010/main" val="310863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5B66A-6361-425D-BEB6-1BFE3C9D6999}" type="slidenum">
              <a:rPr lang="en-US" smtClean="0"/>
              <a:pPr/>
              <a:t>8</a:t>
            </a:fld>
            <a:endParaRPr lang="en-US"/>
          </a:p>
        </p:txBody>
      </p:sp>
    </p:spTree>
    <p:extLst>
      <p:ext uri="{BB962C8B-B14F-4D97-AF65-F5344CB8AC3E}">
        <p14:creationId xmlns:p14="http://schemas.microsoft.com/office/powerpoint/2010/main" val="3589127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5B66A-6361-425D-BEB6-1BFE3C9D6999}" type="slidenum">
              <a:rPr lang="en-US" smtClean="0"/>
              <a:pPr/>
              <a:t>9</a:t>
            </a:fld>
            <a:endParaRPr lang="en-US"/>
          </a:p>
        </p:txBody>
      </p:sp>
    </p:spTree>
    <p:extLst>
      <p:ext uri="{BB962C8B-B14F-4D97-AF65-F5344CB8AC3E}">
        <p14:creationId xmlns:p14="http://schemas.microsoft.com/office/powerpoint/2010/main" val="2211660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5B66A-6361-425D-BEB6-1BFE3C9D6999}" type="slidenum">
              <a:rPr lang="en-US" smtClean="0"/>
              <a:pPr/>
              <a:t>15</a:t>
            </a:fld>
            <a:endParaRPr lang="en-US"/>
          </a:p>
        </p:txBody>
      </p:sp>
    </p:spTree>
    <p:extLst>
      <p:ext uri="{BB962C8B-B14F-4D97-AF65-F5344CB8AC3E}">
        <p14:creationId xmlns:p14="http://schemas.microsoft.com/office/powerpoint/2010/main" val="272271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5B66A-6361-425D-BEB6-1BFE3C9D6999}" type="slidenum">
              <a:rPr lang="en-US" smtClean="0"/>
              <a:pPr/>
              <a:t>22</a:t>
            </a:fld>
            <a:endParaRPr lang="en-US"/>
          </a:p>
        </p:txBody>
      </p:sp>
    </p:spTree>
    <p:extLst>
      <p:ext uri="{BB962C8B-B14F-4D97-AF65-F5344CB8AC3E}">
        <p14:creationId xmlns:p14="http://schemas.microsoft.com/office/powerpoint/2010/main" val="2734392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35B66A-6361-425D-BEB6-1BFE3C9D6999}" type="slidenum">
              <a:rPr lang="en-US" smtClean="0"/>
              <a:pPr/>
              <a:t>23</a:t>
            </a:fld>
            <a:endParaRPr lang="en-US"/>
          </a:p>
        </p:txBody>
      </p:sp>
    </p:spTree>
    <p:extLst>
      <p:ext uri="{BB962C8B-B14F-4D97-AF65-F5344CB8AC3E}">
        <p14:creationId xmlns:p14="http://schemas.microsoft.com/office/powerpoint/2010/main" val="105976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C30BF0-10E3-4835-8C62-9F74AE97F64E}"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6B13A-2F83-4B06-B734-693B917AFE7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30BF0-10E3-4835-8C62-9F74AE97F64E}"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6B13A-2F83-4B06-B734-693B917AFE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30BF0-10E3-4835-8C62-9F74AE97F64E}"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6B13A-2F83-4B06-B734-693B917AFE7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0C9E2DA-9626-4197-AEA3-D91DBA962C11}" type="datetimeFigureOut">
              <a:rPr lang="fr-FR" smtClean="0"/>
              <a:pPr>
                <a:defRPr/>
              </a:pPr>
              <a:t>25/09/2023</a:t>
            </a:fld>
            <a:endParaRPr lang="fr-CA"/>
          </a:p>
        </p:txBody>
      </p:sp>
      <p:sp>
        <p:nvSpPr>
          <p:cNvPr id="5" name="Footer Placeholder 4"/>
          <p:cNvSpPr>
            <a:spLocks noGrp="1"/>
          </p:cNvSpPr>
          <p:nvPr>
            <p:ph type="ftr" sz="quarter" idx="11"/>
          </p:nvPr>
        </p:nvSpPr>
        <p:spPr>
          <a:xfrm>
            <a:off x="4165600" y="5897564"/>
            <a:ext cx="3860800" cy="365125"/>
          </a:xfrm>
          <a:prstGeom prst="rect">
            <a:avLst/>
          </a:prstGeom>
        </p:spPr>
        <p:txBody>
          <a:bodyPr vert="horz" wrap="square" lIns="91440" tIns="45720" rIns="91440" bIns="45720" numCol="1" anchor="t" anchorCtr="0" compatLnSpc="1">
            <a:prstTxWarp prst="textNoShape">
              <a:avLst/>
            </a:prstTxWarp>
          </a:bodyPr>
          <a:lstStyle>
            <a:lvl1pPr>
              <a:defRPr>
                <a:cs typeface="ＭＳ Ｐゴシック" charset="-128"/>
              </a:defRPr>
            </a:lvl1pPr>
          </a:lstStyle>
          <a:p>
            <a:pPr>
              <a:defRPr/>
            </a:pPr>
            <a:endParaRPr lang="fr-CA"/>
          </a:p>
        </p:txBody>
      </p:sp>
      <p:sp>
        <p:nvSpPr>
          <p:cNvPr id="6" name="Slide Number Placeholder 5"/>
          <p:cNvSpPr>
            <a:spLocks noGrp="1"/>
          </p:cNvSpPr>
          <p:nvPr>
            <p:ph type="sldNum" sz="quarter" idx="12"/>
          </p:nvPr>
        </p:nvSpPr>
        <p:spPr/>
        <p:txBody>
          <a:bodyPr/>
          <a:lstStyle>
            <a:lvl1pPr>
              <a:defRPr/>
            </a:lvl1pPr>
          </a:lstStyle>
          <a:p>
            <a:pPr>
              <a:defRPr/>
            </a:pPr>
            <a:fld id="{E459D76C-24DC-4509-8FD6-4B4D00E6AF2B}" type="slidenum">
              <a:rPr lang="fr-CA" smtClean="0"/>
              <a:pPr>
                <a:defRPr/>
              </a:pPr>
              <a:t>‹#›</a:t>
            </a:fld>
            <a:endParaRPr lang="fr-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C9E2DA-9626-4197-AEA3-D91DBA962C11}" type="datetimeFigureOut">
              <a:rPr lang="fr-FR" smtClean="0"/>
              <a:pPr>
                <a:defRPr/>
              </a:pPr>
              <a:t>25/09/2023</a:t>
            </a:fld>
            <a:endParaRPr lang="fr-CA"/>
          </a:p>
        </p:txBody>
      </p:sp>
      <p:sp>
        <p:nvSpPr>
          <p:cNvPr id="5" name="Footer Placeholder 4"/>
          <p:cNvSpPr>
            <a:spLocks noGrp="1"/>
          </p:cNvSpPr>
          <p:nvPr>
            <p:ph type="ftr" sz="quarter" idx="11"/>
          </p:nvPr>
        </p:nvSpPr>
        <p:spPr>
          <a:xfrm>
            <a:off x="4165600" y="5897564"/>
            <a:ext cx="3860800" cy="365125"/>
          </a:xfrm>
          <a:prstGeom prst="rect">
            <a:avLst/>
          </a:prstGeom>
        </p:spPr>
        <p:txBody>
          <a:bodyPr vert="horz" wrap="square" lIns="91440" tIns="45720" rIns="91440" bIns="45720" numCol="1" anchor="t" anchorCtr="0" compatLnSpc="1">
            <a:prstTxWarp prst="textNoShape">
              <a:avLst/>
            </a:prstTxWarp>
          </a:bodyPr>
          <a:lstStyle>
            <a:lvl1pPr>
              <a:defRPr>
                <a:cs typeface="ＭＳ Ｐゴシック" charset="-128"/>
              </a:defRPr>
            </a:lvl1pPr>
          </a:lstStyle>
          <a:p>
            <a:pPr>
              <a:defRPr/>
            </a:pPr>
            <a:endParaRPr lang="fr-CA"/>
          </a:p>
        </p:txBody>
      </p:sp>
      <p:sp>
        <p:nvSpPr>
          <p:cNvPr id="6" name="Slide Number Placeholder 5"/>
          <p:cNvSpPr>
            <a:spLocks noGrp="1"/>
          </p:cNvSpPr>
          <p:nvPr>
            <p:ph type="sldNum" sz="quarter" idx="12"/>
          </p:nvPr>
        </p:nvSpPr>
        <p:spPr/>
        <p:txBody>
          <a:bodyPr/>
          <a:lstStyle>
            <a:lvl1pPr>
              <a:defRPr/>
            </a:lvl1pPr>
          </a:lstStyle>
          <a:p>
            <a:pPr>
              <a:defRPr/>
            </a:pPr>
            <a:fld id="{E459D76C-24DC-4509-8FD6-4B4D00E6AF2B}" type="slidenum">
              <a:rPr lang="fr-CA" smtClean="0"/>
              <a:pPr>
                <a:defRPr/>
              </a:pPr>
              <a:t>‹#›</a:t>
            </a:fld>
            <a:endParaRPr lang="fr-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0C9E2DA-9626-4197-AEA3-D91DBA962C11}" type="datetimeFigureOut">
              <a:rPr lang="fr-FR" smtClean="0"/>
              <a:pPr>
                <a:defRPr/>
              </a:pPr>
              <a:t>25/09/2023</a:t>
            </a:fld>
            <a:endParaRPr lang="fr-CA"/>
          </a:p>
        </p:txBody>
      </p:sp>
      <p:sp>
        <p:nvSpPr>
          <p:cNvPr id="5" name="Footer Placeholder 4"/>
          <p:cNvSpPr>
            <a:spLocks noGrp="1"/>
          </p:cNvSpPr>
          <p:nvPr>
            <p:ph type="ftr" sz="quarter" idx="11"/>
          </p:nvPr>
        </p:nvSpPr>
        <p:spPr>
          <a:xfrm>
            <a:off x="4165600" y="5897564"/>
            <a:ext cx="3860800" cy="365125"/>
          </a:xfrm>
          <a:prstGeom prst="rect">
            <a:avLst/>
          </a:prstGeom>
        </p:spPr>
        <p:txBody>
          <a:bodyPr vert="horz" wrap="square" lIns="91440" tIns="45720" rIns="91440" bIns="45720" numCol="1" anchor="t" anchorCtr="0" compatLnSpc="1">
            <a:prstTxWarp prst="textNoShape">
              <a:avLst/>
            </a:prstTxWarp>
          </a:bodyPr>
          <a:lstStyle>
            <a:lvl1pPr>
              <a:defRPr>
                <a:cs typeface="ＭＳ Ｐゴシック" charset="-128"/>
              </a:defRPr>
            </a:lvl1pPr>
          </a:lstStyle>
          <a:p>
            <a:pPr>
              <a:defRPr/>
            </a:pPr>
            <a:endParaRPr lang="fr-CA"/>
          </a:p>
        </p:txBody>
      </p:sp>
      <p:sp>
        <p:nvSpPr>
          <p:cNvPr id="6" name="Slide Number Placeholder 5"/>
          <p:cNvSpPr>
            <a:spLocks noGrp="1"/>
          </p:cNvSpPr>
          <p:nvPr>
            <p:ph type="sldNum" sz="quarter" idx="12"/>
          </p:nvPr>
        </p:nvSpPr>
        <p:spPr/>
        <p:txBody>
          <a:bodyPr/>
          <a:lstStyle>
            <a:lvl1pPr>
              <a:defRPr/>
            </a:lvl1pPr>
          </a:lstStyle>
          <a:p>
            <a:pPr>
              <a:defRPr/>
            </a:pPr>
            <a:fld id="{E459D76C-24DC-4509-8FD6-4B4D00E6AF2B}" type="slidenum">
              <a:rPr lang="fr-CA" smtClean="0"/>
              <a:pPr>
                <a:defRPr/>
              </a:pPr>
              <a:t>‹#›</a:t>
            </a:fld>
            <a:endParaRPr lang="fr-C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0C9E2DA-9626-4197-AEA3-D91DBA962C11}" type="datetimeFigureOut">
              <a:rPr lang="fr-FR" smtClean="0"/>
              <a:pPr>
                <a:defRPr/>
              </a:pPr>
              <a:t>25/09/2023</a:t>
            </a:fld>
            <a:endParaRPr lang="fr-CA"/>
          </a:p>
        </p:txBody>
      </p:sp>
      <p:sp>
        <p:nvSpPr>
          <p:cNvPr id="6" name="Footer Placeholder 4"/>
          <p:cNvSpPr>
            <a:spLocks noGrp="1"/>
          </p:cNvSpPr>
          <p:nvPr>
            <p:ph type="ftr" sz="quarter" idx="11"/>
          </p:nvPr>
        </p:nvSpPr>
        <p:spPr>
          <a:xfrm>
            <a:off x="4165600" y="5897564"/>
            <a:ext cx="3860800" cy="365125"/>
          </a:xfrm>
          <a:prstGeom prst="rect">
            <a:avLst/>
          </a:prstGeom>
        </p:spPr>
        <p:txBody>
          <a:bodyPr vert="horz" wrap="square" lIns="91440" tIns="45720" rIns="91440" bIns="45720" numCol="1" anchor="t" anchorCtr="0" compatLnSpc="1">
            <a:prstTxWarp prst="textNoShape">
              <a:avLst/>
            </a:prstTxWarp>
          </a:bodyPr>
          <a:lstStyle>
            <a:lvl1pPr>
              <a:defRPr>
                <a:cs typeface="ＭＳ Ｐゴシック" charset="-128"/>
              </a:defRPr>
            </a:lvl1pPr>
          </a:lstStyle>
          <a:p>
            <a:pPr>
              <a:defRPr/>
            </a:pPr>
            <a:endParaRPr lang="fr-CA"/>
          </a:p>
        </p:txBody>
      </p:sp>
      <p:sp>
        <p:nvSpPr>
          <p:cNvPr id="7" name="Slide Number Placeholder 5"/>
          <p:cNvSpPr>
            <a:spLocks noGrp="1"/>
          </p:cNvSpPr>
          <p:nvPr>
            <p:ph type="sldNum" sz="quarter" idx="12"/>
          </p:nvPr>
        </p:nvSpPr>
        <p:spPr/>
        <p:txBody>
          <a:bodyPr/>
          <a:lstStyle>
            <a:lvl1pPr>
              <a:defRPr/>
            </a:lvl1pPr>
          </a:lstStyle>
          <a:p>
            <a:pPr>
              <a:defRPr/>
            </a:pPr>
            <a:fld id="{E459D76C-24DC-4509-8FD6-4B4D00E6AF2B}" type="slidenum">
              <a:rPr lang="fr-CA" smtClean="0"/>
              <a:pPr>
                <a:defRPr/>
              </a:pPr>
              <a:t>‹#›</a:t>
            </a:fld>
            <a:endParaRPr lang="fr-C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0C9E2DA-9626-4197-AEA3-D91DBA962C11}" type="datetimeFigureOut">
              <a:rPr lang="fr-FR" smtClean="0"/>
              <a:pPr>
                <a:defRPr/>
              </a:pPr>
              <a:t>25/09/2023</a:t>
            </a:fld>
            <a:endParaRPr lang="fr-CA"/>
          </a:p>
        </p:txBody>
      </p:sp>
      <p:sp>
        <p:nvSpPr>
          <p:cNvPr id="8" name="Footer Placeholder 4"/>
          <p:cNvSpPr>
            <a:spLocks noGrp="1"/>
          </p:cNvSpPr>
          <p:nvPr>
            <p:ph type="ftr" sz="quarter" idx="11"/>
          </p:nvPr>
        </p:nvSpPr>
        <p:spPr>
          <a:xfrm>
            <a:off x="4165600" y="5897564"/>
            <a:ext cx="3860800" cy="365125"/>
          </a:xfrm>
          <a:prstGeom prst="rect">
            <a:avLst/>
          </a:prstGeom>
        </p:spPr>
        <p:txBody>
          <a:bodyPr vert="horz" wrap="square" lIns="91440" tIns="45720" rIns="91440" bIns="45720" numCol="1" anchor="t" anchorCtr="0" compatLnSpc="1">
            <a:prstTxWarp prst="textNoShape">
              <a:avLst/>
            </a:prstTxWarp>
          </a:bodyPr>
          <a:lstStyle>
            <a:lvl1pPr>
              <a:defRPr>
                <a:cs typeface="ＭＳ Ｐゴシック" charset="-128"/>
              </a:defRPr>
            </a:lvl1pPr>
          </a:lstStyle>
          <a:p>
            <a:pPr>
              <a:defRPr/>
            </a:pPr>
            <a:endParaRPr lang="fr-CA"/>
          </a:p>
        </p:txBody>
      </p:sp>
      <p:sp>
        <p:nvSpPr>
          <p:cNvPr id="9" name="Slide Number Placeholder 5"/>
          <p:cNvSpPr>
            <a:spLocks noGrp="1"/>
          </p:cNvSpPr>
          <p:nvPr>
            <p:ph type="sldNum" sz="quarter" idx="12"/>
          </p:nvPr>
        </p:nvSpPr>
        <p:spPr/>
        <p:txBody>
          <a:bodyPr/>
          <a:lstStyle>
            <a:lvl1pPr>
              <a:defRPr/>
            </a:lvl1pPr>
          </a:lstStyle>
          <a:p>
            <a:pPr>
              <a:defRPr/>
            </a:pPr>
            <a:fld id="{E459D76C-24DC-4509-8FD6-4B4D00E6AF2B}" type="slidenum">
              <a:rPr lang="fr-CA" smtClean="0"/>
              <a:pPr>
                <a:defRPr/>
              </a:pPr>
              <a:t>‹#›</a:t>
            </a:fld>
            <a:endParaRPr lang="fr-C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0C9E2DA-9626-4197-AEA3-D91DBA962C11}" type="datetimeFigureOut">
              <a:rPr lang="fr-FR" smtClean="0"/>
              <a:pPr>
                <a:defRPr/>
              </a:pPr>
              <a:t>25/09/2023</a:t>
            </a:fld>
            <a:endParaRPr lang="fr-CA"/>
          </a:p>
        </p:txBody>
      </p:sp>
      <p:sp>
        <p:nvSpPr>
          <p:cNvPr id="4" name="Footer Placeholder 4"/>
          <p:cNvSpPr>
            <a:spLocks noGrp="1"/>
          </p:cNvSpPr>
          <p:nvPr>
            <p:ph type="ftr" sz="quarter" idx="11"/>
          </p:nvPr>
        </p:nvSpPr>
        <p:spPr>
          <a:xfrm>
            <a:off x="4165600" y="5897564"/>
            <a:ext cx="3860800" cy="365125"/>
          </a:xfrm>
          <a:prstGeom prst="rect">
            <a:avLst/>
          </a:prstGeom>
        </p:spPr>
        <p:txBody>
          <a:bodyPr vert="horz" wrap="square" lIns="91440" tIns="45720" rIns="91440" bIns="45720" numCol="1" anchor="t" anchorCtr="0" compatLnSpc="1">
            <a:prstTxWarp prst="textNoShape">
              <a:avLst/>
            </a:prstTxWarp>
          </a:bodyPr>
          <a:lstStyle>
            <a:lvl1pPr>
              <a:defRPr>
                <a:cs typeface="ＭＳ Ｐゴシック" charset="-128"/>
              </a:defRPr>
            </a:lvl1pPr>
          </a:lstStyle>
          <a:p>
            <a:pPr>
              <a:defRPr/>
            </a:pPr>
            <a:endParaRPr lang="fr-CA"/>
          </a:p>
        </p:txBody>
      </p:sp>
      <p:sp>
        <p:nvSpPr>
          <p:cNvPr id="5" name="Slide Number Placeholder 5"/>
          <p:cNvSpPr>
            <a:spLocks noGrp="1"/>
          </p:cNvSpPr>
          <p:nvPr>
            <p:ph type="sldNum" sz="quarter" idx="12"/>
          </p:nvPr>
        </p:nvSpPr>
        <p:spPr/>
        <p:txBody>
          <a:bodyPr/>
          <a:lstStyle>
            <a:lvl1pPr>
              <a:defRPr/>
            </a:lvl1pPr>
          </a:lstStyle>
          <a:p>
            <a:pPr>
              <a:defRPr/>
            </a:pPr>
            <a:fld id="{E459D76C-24DC-4509-8FD6-4B4D00E6AF2B}" type="slidenum">
              <a:rPr lang="fr-CA" smtClean="0"/>
              <a:pPr>
                <a:defRPr/>
              </a:pPr>
              <a:t>‹#›</a:t>
            </a:fld>
            <a:endParaRPr lang="fr-C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C9E2DA-9626-4197-AEA3-D91DBA962C11}" type="datetimeFigureOut">
              <a:rPr lang="fr-FR" smtClean="0"/>
              <a:pPr>
                <a:defRPr/>
              </a:pPr>
              <a:t>25/09/2023</a:t>
            </a:fld>
            <a:endParaRPr lang="fr-CA"/>
          </a:p>
        </p:txBody>
      </p:sp>
      <p:sp>
        <p:nvSpPr>
          <p:cNvPr id="3" name="Footer Placeholder 4"/>
          <p:cNvSpPr>
            <a:spLocks noGrp="1"/>
          </p:cNvSpPr>
          <p:nvPr>
            <p:ph type="ftr" sz="quarter" idx="11"/>
          </p:nvPr>
        </p:nvSpPr>
        <p:spPr>
          <a:xfrm>
            <a:off x="4165600" y="5897564"/>
            <a:ext cx="3860800" cy="365125"/>
          </a:xfrm>
          <a:prstGeom prst="rect">
            <a:avLst/>
          </a:prstGeom>
        </p:spPr>
        <p:txBody>
          <a:bodyPr vert="horz" wrap="square" lIns="91440" tIns="45720" rIns="91440" bIns="45720" numCol="1" anchor="t" anchorCtr="0" compatLnSpc="1">
            <a:prstTxWarp prst="textNoShape">
              <a:avLst/>
            </a:prstTxWarp>
          </a:bodyPr>
          <a:lstStyle>
            <a:lvl1pPr>
              <a:defRPr>
                <a:cs typeface="ＭＳ Ｐゴシック" charset="-128"/>
              </a:defRPr>
            </a:lvl1pPr>
          </a:lstStyle>
          <a:p>
            <a:pPr>
              <a:defRPr/>
            </a:pPr>
            <a:endParaRPr lang="fr-CA"/>
          </a:p>
        </p:txBody>
      </p:sp>
      <p:sp>
        <p:nvSpPr>
          <p:cNvPr id="4" name="Slide Number Placeholder 5"/>
          <p:cNvSpPr>
            <a:spLocks noGrp="1"/>
          </p:cNvSpPr>
          <p:nvPr>
            <p:ph type="sldNum" sz="quarter" idx="12"/>
          </p:nvPr>
        </p:nvSpPr>
        <p:spPr/>
        <p:txBody>
          <a:bodyPr/>
          <a:lstStyle>
            <a:lvl1pPr>
              <a:defRPr/>
            </a:lvl1pPr>
          </a:lstStyle>
          <a:p>
            <a:pPr>
              <a:defRPr/>
            </a:pPr>
            <a:fld id="{E459D76C-24DC-4509-8FD6-4B4D00E6AF2B}" type="slidenum">
              <a:rPr lang="fr-CA" smtClean="0"/>
              <a:pPr>
                <a:defRPr/>
              </a:pPr>
              <a:t>‹#›</a:t>
            </a:fld>
            <a:endParaRPr lang="fr-CA"/>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C9E2DA-9626-4197-AEA3-D91DBA962C11}" type="datetimeFigureOut">
              <a:rPr lang="fr-FR" smtClean="0"/>
              <a:pPr>
                <a:defRPr/>
              </a:pPr>
              <a:t>25/09/2023</a:t>
            </a:fld>
            <a:endParaRPr lang="fr-CA"/>
          </a:p>
        </p:txBody>
      </p:sp>
      <p:sp>
        <p:nvSpPr>
          <p:cNvPr id="6" name="Footer Placeholder 4"/>
          <p:cNvSpPr>
            <a:spLocks noGrp="1"/>
          </p:cNvSpPr>
          <p:nvPr>
            <p:ph type="ftr" sz="quarter" idx="11"/>
          </p:nvPr>
        </p:nvSpPr>
        <p:spPr>
          <a:xfrm>
            <a:off x="4165600" y="5897564"/>
            <a:ext cx="3860800" cy="365125"/>
          </a:xfrm>
          <a:prstGeom prst="rect">
            <a:avLst/>
          </a:prstGeom>
        </p:spPr>
        <p:txBody>
          <a:bodyPr vert="horz" wrap="square" lIns="91440" tIns="45720" rIns="91440" bIns="45720" numCol="1" anchor="t" anchorCtr="0" compatLnSpc="1">
            <a:prstTxWarp prst="textNoShape">
              <a:avLst/>
            </a:prstTxWarp>
          </a:bodyPr>
          <a:lstStyle>
            <a:lvl1pPr>
              <a:defRPr>
                <a:cs typeface="ＭＳ Ｐゴシック" charset="-128"/>
              </a:defRPr>
            </a:lvl1pPr>
          </a:lstStyle>
          <a:p>
            <a:pPr>
              <a:defRPr/>
            </a:pPr>
            <a:endParaRPr lang="fr-CA"/>
          </a:p>
        </p:txBody>
      </p:sp>
      <p:sp>
        <p:nvSpPr>
          <p:cNvPr id="7" name="Slide Number Placeholder 5"/>
          <p:cNvSpPr>
            <a:spLocks noGrp="1"/>
          </p:cNvSpPr>
          <p:nvPr>
            <p:ph type="sldNum" sz="quarter" idx="12"/>
          </p:nvPr>
        </p:nvSpPr>
        <p:spPr/>
        <p:txBody>
          <a:bodyPr/>
          <a:lstStyle>
            <a:lvl1pPr>
              <a:defRPr/>
            </a:lvl1pPr>
          </a:lstStyle>
          <a:p>
            <a:pPr>
              <a:defRPr/>
            </a:pPr>
            <a:fld id="{E459D76C-24DC-4509-8FD6-4B4D00E6AF2B}" type="slidenum">
              <a:rPr lang="fr-CA" smtClean="0"/>
              <a:pPr>
                <a:defRPr/>
              </a:pPr>
              <a:t>‹#›</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30BF0-10E3-4835-8C62-9F74AE97F64E}"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6B13A-2F83-4B06-B734-693B917AFE7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C9E2DA-9626-4197-AEA3-D91DBA962C11}" type="datetimeFigureOut">
              <a:rPr lang="fr-FR" smtClean="0"/>
              <a:pPr>
                <a:defRPr/>
              </a:pPr>
              <a:t>25/09/2023</a:t>
            </a:fld>
            <a:endParaRPr lang="fr-CA"/>
          </a:p>
        </p:txBody>
      </p:sp>
      <p:sp>
        <p:nvSpPr>
          <p:cNvPr id="6" name="Footer Placeholder 4"/>
          <p:cNvSpPr>
            <a:spLocks noGrp="1"/>
          </p:cNvSpPr>
          <p:nvPr>
            <p:ph type="ftr" sz="quarter" idx="11"/>
          </p:nvPr>
        </p:nvSpPr>
        <p:spPr>
          <a:xfrm>
            <a:off x="4165600" y="5897564"/>
            <a:ext cx="3860800" cy="365125"/>
          </a:xfrm>
          <a:prstGeom prst="rect">
            <a:avLst/>
          </a:prstGeom>
        </p:spPr>
        <p:txBody>
          <a:bodyPr vert="horz" wrap="square" lIns="91440" tIns="45720" rIns="91440" bIns="45720" numCol="1" anchor="t" anchorCtr="0" compatLnSpc="1">
            <a:prstTxWarp prst="textNoShape">
              <a:avLst/>
            </a:prstTxWarp>
          </a:bodyPr>
          <a:lstStyle>
            <a:lvl1pPr>
              <a:defRPr>
                <a:cs typeface="ＭＳ Ｐゴシック" charset="-128"/>
              </a:defRPr>
            </a:lvl1pPr>
          </a:lstStyle>
          <a:p>
            <a:pPr>
              <a:defRPr/>
            </a:pPr>
            <a:endParaRPr lang="fr-CA"/>
          </a:p>
        </p:txBody>
      </p:sp>
      <p:sp>
        <p:nvSpPr>
          <p:cNvPr id="7" name="Slide Number Placeholder 5"/>
          <p:cNvSpPr>
            <a:spLocks noGrp="1"/>
          </p:cNvSpPr>
          <p:nvPr>
            <p:ph type="sldNum" sz="quarter" idx="12"/>
          </p:nvPr>
        </p:nvSpPr>
        <p:spPr/>
        <p:txBody>
          <a:bodyPr/>
          <a:lstStyle>
            <a:lvl1pPr>
              <a:defRPr/>
            </a:lvl1pPr>
          </a:lstStyle>
          <a:p>
            <a:pPr>
              <a:defRPr/>
            </a:pPr>
            <a:fld id="{E459D76C-24DC-4509-8FD6-4B4D00E6AF2B}" type="slidenum">
              <a:rPr lang="fr-CA" smtClean="0"/>
              <a:pPr>
                <a:defRPr/>
              </a:pPr>
              <a:t>‹#›</a:t>
            </a:fld>
            <a:endParaRPr lang="fr-CA"/>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C9E2DA-9626-4197-AEA3-D91DBA962C11}" type="datetimeFigureOut">
              <a:rPr lang="fr-FR" smtClean="0"/>
              <a:pPr>
                <a:defRPr/>
              </a:pPr>
              <a:t>25/09/2023</a:t>
            </a:fld>
            <a:endParaRPr lang="fr-CA"/>
          </a:p>
        </p:txBody>
      </p:sp>
      <p:sp>
        <p:nvSpPr>
          <p:cNvPr id="5" name="Footer Placeholder 4"/>
          <p:cNvSpPr>
            <a:spLocks noGrp="1"/>
          </p:cNvSpPr>
          <p:nvPr>
            <p:ph type="ftr" sz="quarter" idx="11"/>
          </p:nvPr>
        </p:nvSpPr>
        <p:spPr>
          <a:xfrm>
            <a:off x="4165600" y="5897564"/>
            <a:ext cx="3860800" cy="365125"/>
          </a:xfrm>
          <a:prstGeom prst="rect">
            <a:avLst/>
          </a:prstGeom>
        </p:spPr>
        <p:txBody>
          <a:bodyPr vert="horz" wrap="square" lIns="91440" tIns="45720" rIns="91440" bIns="45720" numCol="1" anchor="t" anchorCtr="0" compatLnSpc="1">
            <a:prstTxWarp prst="textNoShape">
              <a:avLst/>
            </a:prstTxWarp>
          </a:bodyPr>
          <a:lstStyle>
            <a:lvl1pPr>
              <a:defRPr>
                <a:cs typeface="ＭＳ Ｐゴシック" charset="-128"/>
              </a:defRPr>
            </a:lvl1pPr>
          </a:lstStyle>
          <a:p>
            <a:pPr>
              <a:defRPr/>
            </a:pPr>
            <a:endParaRPr lang="fr-CA"/>
          </a:p>
        </p:txBody>
      </p:sp>
      <p:sp>
        <p:nvSpPr>
          <p:cNvPr id="6" name="Slide Number Placeholder 5"/>
          <p:cNvSpPr>
            <a:spLocks noGrp="1"/>
          </p:cNvSpPr>
          <p:nvPr>
            <p:ph type="sldNum" sz="quarter" idx="12"/>
          </p:nvPr>
        </p:nvSpPr>
        <p:spPr/>
        <p:txBody>
          <a:bodyPr/>
          <a:lstStyle>
            <a:lvl1pPr>
              <a:defRPr/>
            </a:lvl1pPr>
          </a:lstStyle>
          <a:p>
            <a:pPr>
              <a:defRPr/>
            </a:pPr>
            <a:fld id="{E459D76C-24DC-4509-8FD6-4B4D00E6AF2B}" type="slidenum">
              <a:rPr lang="fr-CA" smtClean="0"/>
              <a:pPr>
                <a:defRPr/>
              </a:pPr>
              <a:t>‹#›</a:t>
            </a:fld>
            <a:endParaRPr lang="fr-CA"/>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C9E2DA-9626-4197-AEA3-D91DBA962C11}" type="datetimeFigureOut">
              <a:rPr lang="fr-FR" smtClean="0"/>
              <a:pPr>
                <a:defRPr/>
              </a:pPr>
              <a:t>25/09/2023</a:t>
            </a:fld>
            <a:endParaRPr lang="fr-CA"/>
          </a:p>
        </p:txBody>
      </p:sp>
      <p:sp>
        <p:nvSpPr>
          <p:cNvPr id="5" name="Footer Placeholder 4"/>
          <p:cNvSpPr>
            <a:spLocks noGrp="1"/>
          </p:cNvSpPr>
          <p:nvPr>
            <p:ph type="ftr" sz="quarter" idx="11"/>
          </p:nvPr>
        </p:nvSpPr>
        <p:spPr>
          <a:xfrm>
            <a:off x="4165600" y="5897564"/>
            <a:ext cx="3860800" cy="365125"/>
          </a:xfrm>
          <a:prstGeom prst="rect">
            <a:avLst/>
          </a:prstGeom>
        </p:spPr>
        <p:txBody>
          <a:bodyPr vert="horz" wrap="square" lIns="91440" tIns="45720" rIns="91440" bIns="45720" numCol="1" anchor="t" anchorCtr="0" compatLnSpc="1">
            <a:prstTxWarp prst="textNoShape">
              <a:avLst/>
            </a:prstTxWarp>
          </a:bodyPr>
          <a:lstStyle>
            <a:lvl1pPr>
              <a:defRPr>
                <a:cs typeface="ＭＳ Ｐゴシック" charset="-128"/>
              </a:defRPr>
            </a:lvl1pPr>
          </a:lstStyle>
          <a:p>
            <a:pPr>
              <a:defRPr/>
            </a:pPr>
            <a:endParaRPr lang="fr-CA"/>
          </a:p>
        </p:txBody>
      </p:sp>
      <p:sp>
        <p:nvSpPr>
          <p:cNvPr id="6" name="Slide Number Placeholder 5"/>
          <p:cNvSpPr>
            <a:spLocks noGrp="1"/>
          </p:cNvSpPr>
          <p:nvPr>
            <p:ph type="sldNum" sz="quarter" idx="12"/>
          </p:nvPr>
        </p:nvSpPr>
        <p:spPr/>
        <p:txBody>
          <a:bodyPr/>
          <a:lstStyle>
            <a:lvl1pPr>
              <a:defRPr/>
            </a:lvl1pPr>
          </a:lstStyle>
          <a:p>
            <a:pPr>
              <a:defRPr/>
            </a:pPr>
            <a:fld id="{E459D76C-24DC-4509-8FD6-4B4D00E6AF2B}" type="slidenum">
              <a:rPr lang="fr-CA" smtClean="0"/>
              <a:pPr>
                <a:defRPr/>
              </a:pPr>
              <a:t>‹#›</a:t>
            </a:fld>
            <a:endParaRPr lang="fr-CA"/>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D0C9E2DA-9626-4197-AEA3-D91DBA962C11}" type="datetimeFigureOut">
              <a:rPr lang="fr-FR" smtClean="0"/>
              <a:pPr>
                <a:defRPr/>
              </a:pPr>
              <a:t>25/09/2023</a:t>
            </a:fld>
            <a:endParaRPr lang="fr-CA"/>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a:defRPr/>
            </a:pPr>
            <a:endParaRPr lang="fr-CA"/>
          </a:p>
        </p:txBody>
      </p:sp>
      <p:sp>
        <p:nvSpPr>
          <p:cNvPr id="5" name="Slide Number Placeholder 4"/>
          <p:cNvSpPr>
            <a:spLocks noGrp="1"/>
          </p:cNvSpPr>
          <p:nvPr>
            <p:ph type="sldNum" sz="quarter" idx="12"/>
          </p:nvPr>
        </p:nvSpPr>
        <p:spPr/>
        <p:txBody>
          <a:bodyPr/>
          <a:lstStyle/>
          <a:p>
            <a:pPr>
              <a:defRPr/>
            </a:pPr>
            <a:fld id="{E459D76C-24DC-4509-8FD6-4B4D00E6AF2B}" type="slidenum">
              <a:rPr lang="fr-CA" smtClean="0"/>
              <a:pPr>
                <a:defRPr/>
              </a:pPr>
              <a:t>‹#›</a:t>
            </a:fld>
            <a:endParaRPr lang="fr-CA"/>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2006F9-FD0C-43F4-82B5-3DCDB005B86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C30BF0-10E3-4835-8C62-9F74AE97F64E}"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6B13A-2F83-4B06-B734-693B917AFE7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C30BF0-10E3-4835-8C62-9F74AE97F64E}"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6B13A-2F83-4B06-B734-693B917AFE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C30BF0-10E3-4835-8C62-9F74AE97F64E}" type="datetimeFigureOut">
              <a:rPr lang="en-US" smtClean="0"/>
              <a:pPr/>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76B13A-2F83-4B06-B734-693B917AFE7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C30BF0-10E3-4835-8C62-9F74AE97F64E}" type="datetimeFigureOut">
              <a:rPr lang="en-US" smtClean="0"/>
              <a:pPr/>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76B13A-2F83-4B06-B734-693B917AFE7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30BF0-10E3-4835-8C62-9F74AE97F64E}" type="datetimeFigureOut">
              <a:rPr lang="en-US" smtClean="0"/>
              <a:pPr/>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6B13A-2F83-4B06-B734-693B917AFE7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30BF0-10E3-4835-8C62-9F74AE97F64E}"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6B13A-2F83-4B06-B734-693B917AFE7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30BF0-10E3-4835-8C62-9F74AE97F64E}"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6B13A-2F83-4B06-B734-693B917AFE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30BF0-10E3-4835-8C62-9F74AE97F64E}" type="datetimeFigureOut">
              <a:rPr lang="en-US" smtClean="0"/>
              <a:pPr/>
              <a:t>9/25/2023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6B13A-2F83-4B06-B734-693B917AFE7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06680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2362201"/>
            <a:ext cx="10972800"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8" charset="0"/>
              </a:defRPr>
            </a:lvl1pPr>
          </a:lstStyle>
          <a:p>
            <a:fld id="{7FC30BF0-10E3-4835-8C62-9F74AE97F64E}" type="datetimeFigureOut">
              <a:rPr lang="en-US" smtClean="0"/>
              <a:pPr/>
              <a:t>9/25/2023</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8" charset="0"/>
              </a:defRPr>
            </a:lvl1pPr>
          </a:lstStyle>
          <a:p>
            <a:fld id="{D176B13A-2F83-4B06-B734-693B917AFE7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660" r:id="rId12"/>
    <p:sldLayoutId id="2147483709" r:id="rId13"/>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5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customXml" Target="../ink/ink1.xml"/><Relationship Id="rId5" Type="http://schemas.openxmlformats.org/officeDocument/2006/relationships/image" Target="../media/image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hyperlink" Target="https://pubmed.ncbi.nlm.nih.gov/34780005/"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diagramColors" Target="../diagrams/colors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link.springer.com/epdf/10.1007/s11121-021-01320-w?sharing_token=JtYtObUd5g8AvcrwCUDEOfe4RwlQNchNByi7wbcMAY6hU70uSVO98KTffxrgYAiMwID-koNo8Wcj59qlZCCoUCyaiIIAWc9N4L2Pb2c7gM3MabTbl93l_LcKgb0Hj-oZNt5WIz3uheG39MniPyRe6JFUdf9zEoymR8ISIYJMg0o%3D" TargetMode="External"/><Relationship Id="rId2" Type="http://schemas.openxmlformats.org/officeDocument/2006/relationships/hyperlink" Target="https://pubmed.ncbi.nlm.nih.gov/34780005/" TargetMode="External"/><Relationship Id="rId1" Type="http://schemas.openxmlformats.org/officeDocument/2006/relationships/slideLayout" Target="../slideLayouts/slideLayout13.xml"/><Relationship Id="rId5" Type="http://schemas.openxmlformats.org/officeDocument/2006/relationships/hyperlink" Target="mailto:Seth.Scholer@VUMC.org" TargetMode="External"/><Relationship Id="rId4" Type="http://schemas.openxmlformats.org/officeDocument/2006/relationships/hyperlink" Target="http://www.quickparentingassessment.or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s://pubmed.ncbi.nlm.nih.gov/34780005/"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hyperlink" Target="https://pubmed.ncbi.nlm.nih.gov/34780005/"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0500" y="1981200"/>
            <a:ext cx="11811000" cy="3276600"/>
          </a:xfrm>
        </p:spPr>
        <p:txBody>
          <a:bodyPr vert="horz" wrap="square" lIns="0" tIns="34290" rIns="0" bIns="34290" numCol="1" rtlCol="0" anchor="b" anchorCtr="0" compatLnSpc="1">
            <a:prstTxWarp prst="textNoShape">
              <a:avLst/>
            </a:prstTxWarp>
            <a:noAutofit/>
          </a:bodyPr>
          <a:lstStyle/>
          <a:p>
            <a:br>
              <a:rPr lang="en-US" sz="2800" dirty="0"/>
            </a:br>
            <a:br>
              <a:rPr lang="en-US" sz="2800" dirty="0"/>
            </a:br>
            <a:r>
              <a:rPr lang="en-US" sz="3600" b="1" dirty="0">
                <a:solidFill>
                  <a:schemeClr val="tx2"/>
                </a:solidFill>
              </a:rPr>
              <a:t>Quick Parenting Assessment (QPA): Why and How to Use It</a:t>
            </a:r>
            <a:br>
              <a:rPr lang="en-US" sz="3600" b="1" dirty="0">
                <a:solidFill>
                  <a:schemeClr val="tx2"/>
                </a:solidFill>
              </a:rPr>
            </a:br>
            <a:br>
              <a:rPr lang="en-US" sz="3600" b="1" dirty="0">
                <a:solidFill>
                  <a:schemeClr val="tx2"/>
                </a:solidFill>
              </a:rPr>
            </a:br>
            <a:r>
              <a:rPr lang="en-US" sz="4800" dirty="0"/>
              <a:t> </a:t>
            </a:r>
            <a:br>
              <a:rPr lang="en-US" sz="3200" b="1" dirty="0">
                <a:solidFill>
                  <a:schemeClr val="tx2"/>
                </a:solidFill>
              </a:rPr>
            </a:br>
            <a:r>
              <a:rPr lang="en-US" sz="1400" dirty="0"/>
              <a:t>Seth Scholer, MD, MPH</a:t>
            </a:r>
            <a:br>
              <a:rPr lang="en-US" sz="1400" dirty="0"/>
            </a:br>
            <a:r>
              <a:rPr lang="en-US" sz="1400" dirty="0"/>
              <a:t>Professor of Pediatrics</a:t>
            </a:r>
            <a:br>
              <a:rPr lang="en-US" sz="1400" dirty="0"/>
            </a:br>
            <a:r>
              <a:rPr lang="en-US" sz="1400" dirty="0"/>
              <a:t>Division of General Pediatrics</a:t>
            </a:r>
            <a:br>
              <a:rPr lang="en-US" sz="1400" dirty="0"/>
            </a:br>
            <a:br>
              <a:rPr lang="en-US" sz="1400" dirty="0"/>
            </a:br>
            <a:br>
              <a:rPr lang="en-US" sz="1400" dirty="0"/>
            </a:br>
            <a:r>
              <a:rPr lang="en-US" sz="1400" dirty="0"/>
              <a:t>September 2023</a:t>
            </a:r>
            <a:br>
              <a:rPr lang="en-US" sz="1400" dirty="0"/>
            </a:br>
            <a:endParaRPr lang="fr-CA" sz="2800" dirty="0">
              <a:solidFill>
                <a:schemeClr val="tx1">
                  <a:lumMod val="85000"/>
                  <a:lumOff val="15000"/>
                </a:schemeClr>
              </a:solidFill>
            </a:endParaRPr>
          </a:p>
        </p:txBody>
      </p:sp>
      <p:sp>
        <p:nvSpPr>
          <p:cNvPr id="3" name="Sous-titre 2"/>
          <p:cNvSpPr>
            <a:spLocks noGrp="1"/>
          </p:cNvSpPr>
          <p:nvPr>
            <p:ph type="subTitle" idx="1"/>
          </p:nvPr>
        </p:nvSpPr>
        <p:spPr>
          <a:xfrm>
            <a:off x="1752600" y="5029200"/>
            <a:ext cx="8280967" cy="838200"/>
          </a:xfrm>
        </p:spPr>
        <p:txBody>
          <a:bodyPr rtlCol="0">
            <a:normAutofit/>
          </a:bodyPr>
          <a:lstStyle/>
          <a:p>
            <a:pPr>
              <a:defRPr/>
            </a:pPr>
            <a:endParaRPr lang="en-US" sz="1300" dirty="0"/>
          </a:p>
          <a:p>
            <a:pPr>
              <a:defRPr/>
            </a:pPr>
            <a:endParaRPr lang="en-US" sz="2100" dirty="0"/>
          </a:p>
          <a:p>
            <a:pPr>
              <a:defRPr/>
            </a:pPr>
            <a:endParaRPr lang="fr-CA" sz="1400" dirty="0">
              <a:solidFill>
                <a:schemeClr val="tx1">
                  <a:lumMod val="85000"/>
                  <a:lumOff val="15000"/>
                </a:schemeClr>
              </a:solidFill>
            </a:endParaRPr>
          </a:p>
        </p:txBody>
      </p:sp>
      <p:pic>
        <p:nvPicPr>
          <p:cNvPr id="31" name="Audio 30">
            <a:hlinkClick r:id="" action="ppaction://media"/>
            <a:extLst>
              <a:ext uri="{FF2B5EF4-FFF2-40B4-BE49-F238E27FC236}">
                <a16:creationId xmlns:a16="http://schemas.microsoft.com/office/drawing/2014/main" id="{B004DD59-A480-AC19-7D7C-670237C9D9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2056341"/>
      </p:ext>
    </p:extLst>
  </p:cSld>
  <p:clrMapOvr>
    <a:masterClrMapping/>
  </p:clrMapOvr>
  <mc:AlternateContent xmlns:mc="http://schemas.openxmlformats.org/markup-compatibility/2006">
    <mc:Choice xmlns:p14="http://schemas.microsoft.com/office/powerpoint/2010/main" Requires="p14">
      <p:transition spd="slow" p14:dur="2000" advTm="16351"/>
    </mc:Choice>
    <mc:Fallback>
      <p:transition spd="slow" advTm="1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7D48D-FC91-3225-F1E5-74771F0793E7}"/>
              </a:ext>
            </a:extLst>
          </p:cNvPr>
          <p:cNvPicPr>
            <a:picLocks noChangeAspect="1"/>
          </p:cNvPicPr>
          <p:nvPr/>
        </p:nvPicPr>
        <p:blipFill>
          <a:blip r:embed="rId4"/>
          <a:stretch>
            <a:fillRect/>
          </a:stretch>
        </p:blipFill>
        <p:spPr>
          <a:xfrm>
            <a:off x="0" y="0"/>
            <a:ext cx="6096961" cy="6858000"/>
          </a:xfrm>
          <a:prstGeom prst="rect">
            <a:avLst/>
          </a:prstGeom>
        </p:spPr>
      </p:pic>
      <p:pic>
        <p:nvPicPr>
          <p:cNvPr id="4" name="Content Placeholder 3" descr="20 options.bmp">
            <a:extLst>
              <a:ext uri="{FF2B5EF4-FFF2-40B4-BE49-F238E27FC236}">
                <a16:creationId xmlns:a16="http://schemas.microsoft.com/office/drawing/2014/main" id="{1CA26F8D-6F45-95CE-915F-EFE2E29E862D}"/>
              </a:ext>
            </a:extLst>
          </p:cNvPr>
          <p:cNvPicPr>
            <a:picLocks noChangeAspect="1"/>
          </p:cNvPicPr>
          <p:nvPr/>
        </p:nvPicPr>
        <p:blipFill>
          <a:blip r:embed="rId5" cstate="print"/>
          <a:stretch>
            <a:fillRect/>
          </a:stretch>
        </p:blipFill>
        <p:spPr bwMode="auto">
          <a:xfrm>
            <a:off x="6172200" y="1256068"/>
            <a:ext cx="5844541" cy="4495800"/>
          </a:xfrm>
          <a:prstGeom prst="rect">
            <a:avLst/>
          </a:prstGeom>
          <a:noFill/>
          <a:ln w="9525">
            <a:noFill/>
            <a:miter lim="800000"/>
            <a:headEnd/>
            <a:tailEnd/>
          </a:ln>
        </p:spPr>
      </p:pic>
      <p:pic>
        <p:nvPicPr>
          <p:cNvPr id="41" name="Audio 40">
            <a:hlinkClick r:id="" action="ppaction://media"/>
            <a:extLst>
              <a:ext uri="{FF2B5EF4-FFF2-40B4-BE49-F238E27FC236}">
                <a16:creationId xmlns:a16="http://schemas.microsoft.com/office/drawing/2014/main" id="{832BD3B1-3704-83FD-2A17-4ABC01CE1BB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8151003"/>
      </p:ext>
    </p:extLst>
  </p:cSld>
  <p:clrMapOvr>
    <a:masterClrMapping/>
  </p:clrMapOvr>
  <mc:AlternateContent xmlns:mc="http://schemas.openxmlformats.org/markup-compatibility/2006" xmlns:p14="http://schemas.microsoft.com/office/powerpoint/2010/main">
    <mc:Choice Requires="p14">
      <p:transition spd="slow" p14:dur="2000" advTm="128872"/>
    </mc:Choice>
    <mc:Fallback xmlns="">
      <p:transition spd="slow" advTm="12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7C798-E420-3B4E-95AD-6B8A4469061E}"/>
              </a:ext>
            </a:extLst>
          </p:cNvPr>
          <p:cNvPicPr>
            <a:picLocks noChangeAspect="1"/>
          </p:cNvPicPr>
          <p:nvPr/>
        </p:nvPicPr>
        <p:blipFill>
          <a:blip r:embed="rId4"/>
          <a:stretch>
            <a:fillRect/>
          </a:stretch>
        </p:blipFill>
        <p:spPr>
          <a:xfrm>
            <a:off x="304800" y="2667000"/>
            <a:ext cx="11734800" cy="2638830"/>
          </a:xfrm>
          <a:prstGeom prst="rect">
            <a:avLst/>
          </a:prstGeom>
        </p:spPr>
      </p:pic>
      <p:sp>
        <p:nvSpPr>
          <p:cNvPr id="6" name="Title 3">
            <a:extLst>
              <a:ext uri="{FF2B5EF4-FFF2-40B4-BE49-F238E27FC236}">
                <a16:creationId xmlns:a16="http://schemas.microsoft.com/office/drawing/2014/main" id="{930D6F55-5530-6CF6-C744-60CCEE14CBD0}"/>
              </a:ext>
            </a:extLst>
          </p:cNvPr>
          <p:cNvSpPr txBox="1">
            <a:spLocks/>
          </p:cNvSpPr>
          <p:nvPr/>
        </p:nvSpPr>
        <p:spPr>
          <a:xfrm>
            <a:off x="609600" y="1066800"/>
            <a:ext cx="10972800" cy="1143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a:t>Discharge Instructions: Smart Phrases</a:t>
            </a:r>
            <a:endParaRPr lang="en-US" dirty="0"/>
          </a:p>
        </p:txBody>
      </p:sp>
      <p:pic>
        <p:nvPicPr>
          <p:cNvPr id="5" name="Audio 4">
            <a:hlinkClick r:id="" action="ppaction://media"/>
            <a:extLst>
              <a:ext uri="{FF2B5EF4-FFF2-40B4-BE49-F238E27FC236}">
                <a16:creationId xmlns:a16="http://schemas.microsoft.com/office/drawing/2014/main" id="{482A2DC3-C603-88C0-8947-353080EE7B0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72527049"/>
      </p:ext>
    </p:extLst>
  </p:cSld>
  <p:clrMapOvr>
    <a:masterClrMapping/>
  </p:clrMapOvr>
  <mc:AlternateContent xmlns:mc="http://schemas.openxmlformats.org/markup-compatibility/2006" xmlns:p14="http://schemas.microsoft.com/office/powerpoint/2010/main">
    <mc:Choice Requires="p14">
      <p:transition spd="slow" p14:dur="2000" advTm="17762"/>
    </mc:Choice>
    <mc:Fallback xmlns="">
      <p:transition spd="slow" advTm="1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A9D736-D81C-1332-8E16-BAD2EA2C7042}"/>
              </a:ext>
            </a:extLst>
          </p:cNvPr>
          <p:cNvPicPr>
            <a:picLocks noChangeAspect="1"/>
          </p:cNvPicPr>
          <p:nvPr/>
        </p:nvPicPr>
        <p:blipFill>
          <a:blip r:embed="rId4"/>
          <a:stretch>
            <a:fillRect/>
          </a:stretch>
        </p:blipFill>
        <p:spPr>
          <a:xfrm>
            <a:off x="2286000" y="1143000"/>
            <a:ext cx="7853266" cy="5715000"/>
          </a:xfrm>
          <a:prstGeom prst="rect">
            <a:avLst/>
          </a:prstGeom>
        </p:spPr>
      </p:pic>
      <p:sp>
        <p:nvSpPr>
          <p:cNvPr id="4" name="Title 3">
            <a:extLst>
              <a:ext uri="{FF2B5EF4-FFF2-40B4-BE49-F238E27FC236}">
                <a16:creationId xmlns:a16="http://schemas.microsoft.com/office/drawing/2014/main" id="{ABBF01B8-EB4A-17CC-3FD4-5D3B8985DABA}"/>
              </a:ext>
            </a:extLst>
          </p:cNvPr>
          <p:cNvSpPr txBox="1">
            <a:spLocks/>
          </p:cNvSpPr>
          <p:nvPr/>
        </p:nvSpPr>
        <p:spPr>
          <a:xfrm>
            <a:off x="609600" y="304800"/>
            <a:ext cx="10972800" cy="1143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dirty="0"/>
              <a:t>Discharge Instructions: Smart Phrases</a:t>
            </a:r>
          </a:p>
        </p:txBody>
      </p:sp>
      <p:pic>
        <p:nvPicPr>
          <p:cNvPr id="7" name="Audio 6">
            <a:hlinkClick r:id="" action="ppaction://media"/>
            <a:extLst>
              <a:ext uri="{FF2B5EF4-FFF2-40B4-BE49-F238E27FC236}">
                <a16:creationId xmlns:a16="http://schemas.microsoft.com/office/drawing/2014/main" id="{BA6573B9-DDC9-CE2A-3B46-9F142A98CD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27310653"/>
      </p:ext>
    </p:extLst>
  </p:cSld>
  <p:clrMapOvr>
    <a:masterClrMapping/>
  </p:clrMapOvr>
  <mc:AlternateContent xmlns:mc="http://schemas.openxmlformats.org/markup-compatibility/2006" xmlns:p14="http://schemas.microsoft.com/office/powerpoint/2010/main">
    <mc:Choice Requires="p14">
      <p:transition spd="slow" p14:dur="2000" advTm="4745"/>
    </mc:Choice>
    <mc:Fallback xmlns="">
      <p:transition spd="slow" advTm="4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27543-E4EB-8A57-3842-22355F933210}"/>
              </a:ext>
            </a:extLst>
          </p:cNvPr>
          <p:cNvPicPr>
            <a:picLocks noChangeAspect="1"/>
          </p:cNvPicPr>
          <p:nvPr/>
        </p:nvPicPr>
        <p:blipFill>
          <a:blip r:embed="rId4"/>
          <a:stretch>
            <a:fillRect/>
          </a:stretch>
        </p:blipFill>
        <p:spPr>
          <a:xfrm>
            <a:off x="2743200" y="1061165"/>
            <a:ext cx="7010400" cy="5796835"/>
          </a:xfrm>
          <a:prstGeom prst="rect">
            <a:avLst/>
          </a:prstGeom>
        </p:spPr>
      </p:pic>
      <p:sp>
        <p:nvSpPr>
          <p:cNvPr id="4" name="Title 3">
            <a:extLst>
              <a:ext uri="{FF2B5EF4-FFF2-40B4-BE49-F238E27FC236}">
                <a16:creationId xmlns:a16="http://schemas.microsoft.com/office/drawing/2014/main" id="{162259EE-7AFD-309F-0A44-4815E5431607}"/>
              </a:ext>
            </a:extLst>
          </p:cNvPr>
          <p:cNvSpPr>
            <a:spLocks noGrp="1"/>
          </p:cNvSpPr>
          <p:nvPr>
            <p:ph type="title"/>
          </p:nvPr>
        </p:nvSpPr>
        <p:spPr>
          <a:xfrm>
            <a:off x="457200" y="6096"/>
            <a:ext cx="10972800" cy="1143000"/>
          </a:xfrm>
        </p:spPr>
        <p:txBody>
          <a:bodyPr/>
          <a:lstStyle/>
          <a:p>
            <a:r>
              <a:rPr lang="en-US" dirty="0"/>
              <a:t>Discharge Instructions: Smart Phrases</a:t>
            </a:r>
          </a:p>
        </p:txBody>
      </p:sp>
      <p:pic>
        <p:nvPicPr>
          <p:cNvPr id="6" name="Audio 5">
            <a:hlinkClick r:id="" action="ppaction://media"/>
            <a:extLst>
              <a:ext uri="{FF2B5EF4-FFF2-40B4-BE49-F238E27FC236}">
                <a16:creationId xmlns:a16="http://schemas.microsoft.com/office/drawing/2014/main" id="{11DE3AD6-92C4-B9DC-7139-9824FB1B74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9876215"/>
      </p:ext>
    </p:extLst>
  </p:cSld>
  <p:clrMapOvr>
    <a:masterClrMapping/>
  </p:clrMapOvr>
  <mc:AlternateContent xmlns:mc="http://schemas.openxmlformats.org/markup-compatibility/2006" xmlns:p14="http://schemas.microsoft.com/office/powerpoint/2010/main">
    <mc:Choice Requires="p14">
      <p:transition spd="slow" p14:dur="2000" advTm="18227"/>
    </mc:Choice>
    <mc:Fallback xmlns="">
      <p:transition spd="slow" advTm="18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A89E10-8D0F-682F-460F-A939315EAE4E}"/>
              </a:ext>
            </a:extLst>
          </p:cNvPr>
          <p:cNvPicPr>
            <a:picLocks noChangeAspect="1"/>
          </p:cNvPicPr>
          <p:nvPr/>
        </p:nvPicPr>
        <p:blipFill>
          <a:blip r:embed="rId4"/>
          <a:stretch>
            <a:fillRect/>
          </a:stretch>
        </p:blipFill>
        <p:spPr>
          <a:xfrm>
            <a:off x="1981200" y="5659395"/>
            <a:ext cx="7440063" cy="1105054"/>
          </a:xfrm>
          <a:prstGeom prst="rect">
            <a:avLst/>
          </a:prstGeom>
        </p:spPr>
      </p:pic>
      <p:pic>
        <p:nvPicPr>
          <p:cNvPr id="9" name="Picture 8">
            <a:extLst>
              <a:ext uri="{FF2B5EF4-FFF2-40B4-BE49-F238E27FC236}">
                <a16:creationId xmlns:a16="http://schemas.microsoft.com/office/drawing/2014/main" id="{A5D1EE3D-3F35-16DA-CCBE-0CDA458DF503}"/>
              </a:ext>
            </a:extLst>
          </p:cNvPr>
          <p:cNvPicPr>
            <a:picLocks noChangeAspect="1"/>
          </p:cNvPicPr>
          <p:nvPr/>
        </p:nvPicPr>
        <p:blipFill>
          <a:blip r:embed="rId5"/>
          <a:stretch>
            <a:fillRect/>
          </a:stretch>
        </p:blipFill>
        <p:spPr>
          <a:xfrm>
            <a:off x="2457423" y="93551"/>
            <a:ext cx="6792416" cy="5524654"/>
          </a:xfrm>
          <a:prstGeom prst="rect">
            <a:avLst/>
          </a:prstGeom>
        </p:spPr>
      </p:pic>
      <p:pic>
        <p:nvPicPr>
          <p:cNvPr id="4" name="Audio 3">
            <a:hlinkClick r:id="" action="ppaction://media"/>
            <a:extLst>
              <a:ext uri="{FF2B5EF4-FFF2-40B4-BE49-F238E27FC236}">
                <a16:creationId xmlns:a16="http://schemas.microsoft.com/office/drawing/2014/main" id="{28F78220-700E-4F37-926E-2769B646293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6612941"/>
      </p:ext>
    </p:extLst>
  </p:cSld>
  <p:clrMapOvr>
    <a:masterClrMapping/>
  </p:clrMapOvr>
  <mc:AlternateContent xmlns:mc="http://schemas.openxmlformats.org/markup-compatibility/2006" xmlns:p14="http://schemas.microsoft.com/office/powerpoint/2010/main">
    <mc:Choice Requires="p14">
      <p:transition spd="slow" p14:dur="2000" advTm="37273"/>
    </mc:Choice>
    <mc:Fallback xmlns="">
      <p:transition spd="slow" advTm="37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3BB50-662C-77E9-1548-AFFE1D1A7EF8}"/>
              </a:ext>
            </a:extLst>
          </p:cNvPr>
          <p:cNvPicPr>
            <a:picLocks noChangeAspect="1"/>
          </p:cNvPicPr>
          <p:nvPr/>
        </p:nvPicPr>
        <p:blipFill>
          <a:blip r:embed="rId5"/>
          <a:stretch>
            <a:fillRect/>
          </a:stretch>
        </p:blipFill>
        <p:spPr>
          <a:xfrm>
            <a:off x="186521" y="304800"/>
            <a:ext cx="6663321" cy="5522267"/>
          </a:xfrm>
          <a:prstGeom prst="rect">
            <a:avLst/>
          </a:prstGeom>
        </p:spPr>
      </p:pic>
      <p:sp>
        <p:nvSpPr>
          <p:cNvPr id="14" name="TextBox 13">
            <a:extLst>
              <a:ext uri="{FF2B5EF4-FFF2-40B4-BE49-F238E27FC236}">
                <a16:creationId xmlns:a16="http://schemas.microsoft.com/office/drawing/2014/main" id="{31142359-49AA-C1B0-132E-930EB422A598}"/>
              </a:ext>
            </a:extLst>
          </p:cNvPr>
          <p:cNvSpPr txBox="1"/>
          <p:nvPr/>
        </p:nvSpPr>
        <p:spPr>
          <a:xfrm>
            <a:off x="6914304" y="475150"/>
            <a:ext cx="5259862" cy="4524315"/>
          </a:xfrm>
          <a:prstGeom prst="rect">
            <a:avLst/>
          </a:prstGeom>
          <a:noFill/>
        </p:spPr>
        <p:txBody>
          <a:bodyPr wrap="square" rtlCol="0">
            <a:spAutoFit/>
          </a:bodyPr>
          <a:lstStyle/>
          <a:p>
            <a:pPr algn="l" fontAlgn="t"/>
            <a:r>
              <a:rPr lang="en-US" sz="1800" dirty="0">
                <a:solidFill>
                  <a:srgbClr val="000000"/>
                </a:solidFill>
                <a:effectLst/>
                <a:latin typeface="Arial" panose="020B0604020202020204" pitchFamily="34" charset="0"/>
              </a:rPr>
              <a:t>Assessment/Plan</a:t>
            </a:r>
          </a:p>
          <a:p>
            <a:pPr algn="l" fontAlgn="t"/>
            <a:r>
              <a:rPr lang="en-US" sz="1800" dirty="0">
                <a:solidFill>
                  <a:srgbClr val="000000"/>
                </a:solidFill>
                <a:effectLst/>
                <a:latin typeface="Arial" panose="020B0604020202020204" pitchFamily="34" charset="0"/>
              </a:rPr>
              <a:t>1. Well child check, 8 years</a:t>
            </a:r>
            <a:endParaRPr lang="en-US" dirty="0">
              <a:effectLst/>
              <a:latin typeface="Arial" panose="020B0604020202020204" pitchFamily="34" charset="0"/>
            </a:endParaRPr>
          </a:p>
          <a:p>
            <a:pPr algn="l" fontAlgn="t"/>
            <a:r>
              <a:rPr lang="en-US" sz="1800" dirty="0">
                <a:solidFill>
                  <a:srgbClr val="000000"/>
                </a:solidFill>
                <a:effectLst/>
                <a:latin typeface="Arial" panose="020B0604020202020204" pitchFamily="34" charset="0"/>
              </a:rPr>
              <a:t>-BMI in 97th percentile</a:t>
            </a:r>
            <a:endParaRPr lang="en-US" dirty="0">
              <a:effectLst/>
              <a:latin typeface="Arial" panose="020B0604020202020204" pitchFamily="34" charset="0"/>
            </a:endParaRPr>
          </a:p>
          <a:p>
            <a:pPr algn="l" fontAlgn="t"/>
            <a:r>
              <a:rPr lang="en-US" sz="1800" dirty="0">
                <a:solidFill>
                  <a:srgbClr val="000000"/>
                </a:solidFill>
                <a:effectLst/>
                <a:latin typeface="Arial" panose="020B0604020202020204" pitchFamily="34" charset="0"/>
              </a:rPr>
              <a:t>-QPA high risk</a:t>
            </a:r>
            <a:endParaRPr lang="en-US" dirty="0">
              <a:effectLst/>
              <a:latin typeface="Arial" panose="020B0604020202020204" pitchFamily="34" charset="0"/>
            </a:endParaRPr>
          </a:p>
          <a:p>
            <a:pPr algn="l" fontAlgn="t"/>
            <a:r>
              <a:rPr lang="en-US" sz="1800" dirty="0">
                <a:solidFill>
                  <a:srgbClr val="000000"/>
                </a:solidFill>
                <a:effectLst/>
                <a:latin typeface="Arial" panose="020B0604020202020204" pitchFamily="34" charset="0"/>
              </a:rPr>
              <a:t>-Covid vaccine declined</a:t>
            </a:r>
            <a:endParaRPr lang="en-US" dirty="0">
              <a:effectLst/>
              <a:latin typeface="Arial" panose="020B0604020202020204" pitchFamily="34" charset="0"/>
            </a:endParaRPr>
          </a:p>
          <a:p>
            <a:pPr algn="l" fontAlgn="t"/>
            <a:r>
              <a:rPr lang="en-US" sz="1800" dirty="0">
                <a:solidFill>
                  <a:srgbClr val="000000"/>
                </a:solidFill>
                <a:effectLst/>
                <a:latin typeface="Arial" panose="020B0604020202020204" pitchFamily="34" charset="0"/>
              </a:rPr>
              <a:t> </a:t>
            </a:r>
            <a:endParaRPr lang="en-US" dirty="0">
              <a:effectLst/>
              <a:latin typeface="Arial" panose="020B0604020202020204" pitchFamily="34" charset="0"/>
            </a:endParaRPr>
          </a:p>
          <a:p>
            <a:pPr algn="l" fontAlgn="t"/>
            <a:r>
              <a:rPr lang="en-US" sz="1800" dirty="0">
                <a:solidFill>
                  <a:srgbClr val="000000"/>
                </a:solidFill>
                <a:effectLst/>
                <a:latin typeface="Arial" panose="020B0604020202020204" pitchFamily="34" charset="0"/>
              </a:rPr>
              <a:t>2. Behavior concern</a:t>
            </a:r>
            <a:endParaRPr lang="en-US" dirty="0">
              <a:effectLst/>
              <a:latin typeface="Arial" panose="020B0604020202020204" pitchFamily="34" charset="0"/>
            </a:endParaRPr>
          </a:p>
          <a:p>
            <a:pPr algn="l" fontAlgn="t"/>
            <a:r>
              <a:rPr lang="en-US" sz="1800" dirty="0">
                <a:solidFill>
                  <a:srgbClr val="000000"/>
                </a:solidFill>
                <a:effectLst/>
                <a:latin typeface="Arial" panose="020B0604020202020204" pitchFamily="34" charset="0"/>
              </a:rPr>
              <a:t>-Given high risk QPA and parental concern regarding ADHD and ODD, will refer to Mental health co-op to initiate counseling</a:t>
            </a:r>
            <a:endParaRPr lang="en-US" dirty="0">
              <a:effectLst/>
              <a:latin typeface="Arial" panose="020B0604020202020204" pitchFamily="34" charset="0"/>
            </a:endParaRPr>
          </a:p>
          <a:p>
            <a:pPr algn="l" fontAlgn="t"/>
            <a:r>
              <a:rPr lang="en-US" sz="1800" dirty="0">
                <a:solidFill>
                  <a:srgbClr val="000000"/>
                </a:solidFill>
                <a:effectLst/>
                <a:latin typeface="Arial" panose="020B0604020202020204" pitchFamily="34" charset="0"/>
              </a:rPr>
              <a:t>-Will initiate ADHD evaluation today</a:t>
            </a:r>
            <a:endParaRPr lang="en-US" dirty="0">
              <a:effectLst/>
              <a:latin typeface="Arial" panose="020B0604020202020204" pitchFamily="34" charset="0"/>
            </a:endParaRPr>
          </a:p>
          <a:p>
            <a:pPr algn="l" fontAlgn="t"/>
            <a:r>
              <a:rPr lang="en-US" sz="1800" dirty="0">
                <a:solidFill>
                  <a:srgbClr val="000000"/>
                </a:solidFill>
                <a:effectLst/>
                <a:latin typeface="Arial" panose="020B0604020202020204" pitchFamily="34" charset="0"/>
              </a:rPr>
              <a:t>-Has IEP in place</a:t>
            </a:r>
            <a:endParaRPr lang="en-US" dirty="0">
              <a:effectLst/>
              <a:latin typeface="Arial" panose="020B0604020202020204" pitchFamily="34" charset="0"/>
            </a:endParaRPr>
          </a:p>
          <a:p>
            <a:pPr algn="l" fontAlgn="t"/>
            <a:r>
              <a:rPr lang="en-US" sz="1800" dirty="0">
                <a:solidFill>
                  <a:srgbClr val="000000"/>
                </a:solidFill>
                <a:effectLst/>
                <a:latin typeface="Arial" panose="020B0604020202020204" pitchFamily="34" charset="0"/>
              </a:rPr>
              <a:t>-Encourage school based therapies</a:t>
            </a:r>
            <a:endParaRPr lang="en-US" dirty="0">
              <a:effectLst/>
              <a:latin typeface="Arial" panose="020B0604020202020204" pitchFamily="34" charset="0"/>
            </a:endParaRPr>
          </a:p>
          <a:p>
            <a:pPr algn="l" fontAlgn="t"/>
            <a:r>
              <a:rPr lang="en-US" sz="1800" dirty="0">
                <a:solidFill>
                  <a:srgbClr val="000000"/>
                </a:solidFill>
                <a:effectLst/>
                <a:latin typeface="Arial" panose="020B0604020202020204" pitchFamily="34" charset="0"/>
              </a:rPr>
              <a:t> </a:t>
            </a:r>
            <a:endParaRPr lang="en-US" dirty="0">
              <a:effectLst/>
              <a:latin typeface="Arial" panose="020B0604020202020204" pitchFamily="34" charset="0"/>
            </a:endParaRPr>
          </a:p>
          <a:p>
            <a:pPr algn="l" fontAlgn="t"/>
            <a:r>
              <a:rPr lang="en-US" sz="1800" b="1" dirty="0">
                <a:solidFill>
                  <a:srgbClr val="000000"/>
                </a:solidFill>
                <a:effectLst/>
                <a:latin typeface="Arial" panose="020B0604020202020204" pitchFamily="34" charset="0"/>
              </a:rPr>
              <a:t>Additional Plan, if any:</a:t>
            </a:r>
            <a:endParaRPr lang="en-US" dirty="0">
              <a:effectLst/>
              <a:latin typeface="Arial" panose="020B0604020202020204" pitchFamily="34" charset="0"/>
            </a:endParaRPr>
          </a:p>
          <a:p>
            <a:pPr algn="l" fontAlgn="t"/>
            <a:r>
              <a:rPr lang="en-US" sz="1800" dirty="0">
                <a:solidFill>
                  <a:srgbClr val="000000"/>
                </a:solidFill>
                <a:effectLst/>
                <a:latin typeface="Arial" panose="020B0604020202020204" pitchFamily="34" charset="0"/>
              </a:rPr>
              <a:t>RTC in 3 months or sooner if concerns arise.</a:t>
            </a:r>
            <a:endParaRPr lang="en-US" dirty="0">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11247247-F5B5-031F-2F61-5927E6907C7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6151761"/>
      </p:ext>
    </p:extLst>
  </p:cSld>
  <p:clrMapOvr>
    <a:masterClrMapping/>
  </p:clrMapOvr>
  <mc:AlternateContent xmlns:mc="http://schemas.openxmlformats.org/markup-compatibility/2006" xmlns:p14="http://schemas.microsoft.com/office/powerpoint/2010/main">
    <mc:Choice Requires="p14">
      <p:transition spd="slow" p14:dur="2000" advTm="47584"/>
    </mc:Choice>
    <mc:Fallback xmlns="">
      <p:transition spd="slow" advTm="47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AD8700-2F49-EFFB-6BA5-2D6A859C5456}"/>
              </a:ext>
            </a:extLst>
          </p:cNvPr>
          <p:cNvPicPr>
            <a:picLocks noChangeAspect="1"/>
          </p:cNvPicPr>
          <p:nvPr/>
        </p:nvPicPr>
        <p:blipFill>
          <a:blip r:embed="rId4"/>
          <a:stretch>
            <a:fillRect/>
          </a:stretch>
        </p:blipFill>
        <p:spPr>
          <a:xfrm>
            <a:off x="1828800" y="381000"/>
            <a:ext cx="7902756" cy="6242303"/>
          </a:xfrm>
          <a:prstGeom prst="rect">
            <a:avLst/>
          </a:prstGeom>
        </p:spPr>
      </p:pic>
      <p:pic>
        <p:nvPicPr>
          <p:cNvPr id="4" name="Audio 3">
            <a:hlinkClick r:id="" action="ppaction://media"/>
            <a:extLst>
              <a:ext uri="{FF2B5EF4-FFF2-40B4-BE49-F238E27FC236}">
                <a16:creationId xmlns:a16="http://schemas.microsoft.com/office/drawing/2014/main" id="{01585CE1-7944-F948-7980-5E661C16110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21DC9FD-F4F4-8808-9512-52693D492252}"/>
                  </a:ext>
                </a:extLst>
              </p14:cNvPr>
              <p14:cNvContentPartPr/>
              <p14:nvPr/>
            </p14:nvContentPartPr>
            <p14:xfrm>
              <a:off x="7789871" y="5991020"/>
              <a:ext cx="714960" cy="304200"/>
            </p14:xfrm>
          </p:contentPart>
        </mc:Choice>
        <mc:Fallback xmlns="">
          <p:pic>
            <p:nvPicPr>
              <p:cNvPr id="2" name="Ink 1">
                <a:extLst>
                  <a:ext uri="{FF2B5EF4-FFF2-40B4-BE49-F238E27FC236}">
                    <a16:creationId xmlns:a16="http://schemas.microsoft.com/office/drawing/2014/main" id="{B21DC9FD-F4F4-8808-9512-52693D492252}"/>
                  </a:ext>
                </a:extLst>
              </p:cNvPr>
              <p:cNvPicPr/>
              <p:nvPr/>
            </p:nvPicPr>
            <p:blipFill>
              <a:blip r:embed="rId7"/>
              <a:stretch>
                <a:fillRect/>
              </a:stretch>
            </p:blipFill>
            <p:spPr>
              <a:xfrm>
                <a:off x="7780871" y="5982020"/>
                <a:ext cx="732600" cy="321840"/>
              </a:xfrm>
              <a:prstGeom prst="rect">
                <a:avLst/>
              </a:prstGeom>
            </p:spPr>
          </p:pic>
        </mc:Fallback>
      </mc:AlternateContent>
    </p:spTree>
    <p:extLst>
      <p:ext uri="{BB962C8B-B14F-4D97-AF65-F5344CB8AC3E}">
        <p14:creationId xmlns:p14="http://schemas.microsoft.com/office/powerpoint/2010/main" val="1200007789"/>
      </p:ext>
    </p:extLst>
  </p:cSld>
  <p:clrMapOvr>
    <a:masterClrMapping/>
  </p:clrMapOvr>
  <mc:AlternateContent xmlns:mc="http://schemas.openxmlformats.org/markup-compatibility/2006" xmlns:p14="http://schemas.microsoft.com/office/powerpoint/2010/main">
    <mc:Choice Requires="p14">
      <p:transition spd="slow" p14:dur="2000" advTm="33181"/>
    </mc:Choice>
    <mc:Fallback xmlns="">
      <p:transition spd="slow" advTm="33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B44EA-E762-480F-987D-0EEF3342CF3C}"/>
              </a:ext>
            </a:extLst>
          </p:cNvPr>
          <p:cNvSpPr>
            <a:spLocks noGrp="1"/>
          </p:cNvSpPr>
          <p:nvPr>
            <p:ph type="title"/>
          </p:nvPr>
        </p:nvSpPr>
        <p:spPr>
          <a:xfrm>
            <a:off x="457200" y="495300"/>
            <a:ext cx="10972800" cy="1143000"/>
          </a:xfrm>
        </p:spPr>
        <p:txBody>
          <a:bodyPr/>
          <a:lstStyle/>
          <a:p>
            <a:r>
              <a:rPr lang="en-US" sz="3600" dirty="0">
                <a:solidFill>
                  <a:schemeClr val="tx2"/>
                </a:solidFill>
              </a:rPr>
              <a:t>QPA Scripts for Success</a:t>
            </a:r>
          </a:p>
        </p:txBody>
      </p:sp>
      <p:sp>
        <p:nvSpPr>
          <p:cNvPr id="3" name="Content Placeholder 2">
            <a:extLst>
              <a:ext uri="{FF2B5EF4-FFF2-40B4-BE49-F238E27FC236}">
                <a16:creationId xmlns:a16="http://schemas.microsoft.com/office/drawing/2014/main" id="{8C259AA9-B090-4238-8D25-3F6D5CAF0826}"/>
              </a:ext>
            </a:extLst>
          </p:cNvPr>
          <p:cNvSpPr>
            <a:spLocks noGrp="1"/>
          </p:cNvSpPr>
          <p:nvPr>
            <p:ph idx="1"/>
          </p:nvPr>
        </p:nvSpPr>
        <p:spPr>
          <a:xfrm>
            <a:off x="495300" y="1741261"/>
            <a:ext cx="11201400" cy="4005743"/>
          </a:xfrm>
        </p:spPr>
        <p:txBody>
          <a:bodyPr/>
          <a:lstStyle/>
          <a:p>
            <a:r>
              <a:rPr lang="en-US" sz="2000" b="1" dirty="0">
                <a:solidFill>
                  <a:srgbClr val="C00000"/>
                </a:solidFill>
              </a:rPr>
              <a:t>Explain why: </a:t>
            </a:r>
            <a:r>
              <a:rPr lang="en-US" sz="2000" b="1" dirty="0">
                <a:solidFill>
                  <a:schemeClr val="tx2"/>
                </a:solidFill>
              </a:rPr>
              <a:t>“</a:t>
            </a:r>
            <a:r>
              <a:rPr lang="en-US" sz="2000" i="1" dirty="0">
                <a:solidFill>
                  <a:schemeClr val="tx2"/>
                </a:solidFill>
              </a:rPr>
              <a:t>Thank you for completing this form. We want all parents to know about healthy discipline strategies. This because we know that how parents discipline their children can affect children’s behavioral, emotional, and physical health. Also, how you discipline can affect your relationship with your child.”</a:t>
            </a:r>
            <a:endParaRPr lang="en-US" sz="2000" b="1" dirty="0">
              <a:solidFill>
                <a:srgbClr val="00B050"/>
              </a:solidFill>
            </a:endParaRPr>
          </a:p>
          <a:p>
            <a:r>
              <a:rPr lang="en-US" sz="2000" b="1" dirty="0">
                <a:solidFill>
                  <a:srgbClr val="C00000"/>
                </a:solidFill>
              </a:rPr>
              <a:t>Inject humility: </a:t>
            </a:r>
            <a:r>
              <a:rPr lang="en-US" sz="2000" i="1" dirty="0">
                <a:solidFill>
                  <a:schemeClr val="tx2"/>
                </a:solidFill>
              </a:rPr>
              <a:t>“Parenting can be humbling, and no parent does it right 100% of the time.”</a:t>
            </a:r>
          </a:p>
          <a:p>
            <a:r>
              <a:rPr lang="en-US" sz="2000" b="1" dirty="0">
                <a:solidFill>
                  <a:srgbClr val="C00000"/>
                </a:solidFill>
              </a:rPr>
              <a:t>Build strengths and assets: </a:t>
            </a:r>
            <a:r>
              <a:rPr lang="en-US" sz="2000" i="1" dirty="0">
                <a:solidFill>
                  <a:schemeClr val="tx2"/>
                </a:solidFill>
              </a:rPr>
              <a:t>“When I review your form, I see that you are using some of the best strategies to discipline your child – redirecting (q 1), spending more time with your child and setting expectations (q 7).” </a:t>
            </a:r>
          </a:p>
          <a:p>
            <a:r>
              <a:rPr lang="en-US" sz="2000" b="1" dirty="0">
                <a:solidFill>
                  <a:srgbClr val="C00000"/>
                </a:solidFill>
              </a:rPr>
              <a:t>Be flexible and patient:  </a:t>
            </a:r>
            <a:r>
              <a:rPr lang="en-US" sz="2000" dirty="0">
                <a:solidFill>
                  <a:schemeClr val="tx2"/>
                </a:solidFill>
              </a:rPr>
              <a:t>For example, if the parent is using unhealthy discipline but responded that they did not want to discuss discipline, you might say, </a:t>
            </a:r>
            <a:r>
              <a:rPr lang="en-US" sz="2000" i="1" dirty="0">
                <a:solidFill>
                  <a:schemeClr val="tx2"/>
                </a:solidFill>
              </a:rPr>
              <a:t>“We have learned a lot over the years about many healthy discipline strategies such as redirecting. From the form you filled out, it looks like you are not ready today, but, in the future, I would be happy to discuss some of these great discipline options with you.  I am convinced it could help your family.”</a:t>
            </a:r>
          </a:p>
          <a:p>
            <a:endParaRPr lang="en-US" sz="2000" i="1" dirty="0">
              <a:solidFill>
                <a:schemeClr val="tx2"/>
              </a:solidFill>
            </a:endParaRPr>
          </a:p>
        </p:txBody>
      </p:sp>
      <p:pic>
        <p:nvPicPr>
          <p:cNvPr id="14" name="Audio 13">
            <a:hlinkClick r:id="" action="ppaction://media"/>
            <a:extLst>
              <a:ext uri="{FF2B5EF4-FFF2-40B4-BE49-F238E27FC236}">
                <a16:creationId xmlns:a16="http://schemas.microsoft.com/office/drawing/2014/main" id="{B434DA0F-1454-E877-5BA8-5336881CA2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4122044"/>
      </p:ext>
    </p:extLst>
  </p:cSld>
  <p:clrMapOvr>
    <a:masterClrMapping/>
  </p:clrMapOvr>
  <mc:AlternateContent xmlns:mc="http://schemas.openxmlformats.org/markup-compatibility/2006" xmlns:p14="http://schemas.microsoft.com/office/powerpoint/2010/main">
    <mc:Choice Requires="p14">
      <p:transition spd="slow" p14:dur="2000" advTm="56847"/>
    </mc:Choice>
    <mc:Fallback xmlns="">
      <p:transition spd="slow" advTm="56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4955-8EC4-8264-F35A-072EEA749BA6}"/>
              </a:ext>
            </a:extLst>
          </p:cNvPr>
          <p:cNvSpPr>
            <a:spLocks noGrp="1"/>
          </p:cNvSpPr>
          <p:nvPr>
            <p:ph type="title"/>
          </p:nvPr>
        </p:nvSpPr>
        <p:spPr/>
        <p:txBody>
          <a:bodyPr/>
          <a:lstStyle/>
          <a:p>
            <a:r>
              <a:rPr lang="en-US" dirty="0">
                <a:solidFill>
                  <a:schemeClr val="tx2"/>
                </a:solidFill>
              </a:rPr>
              <a:t>Limitation</a:t>
            </a:r>
          </a:p>
        </p:txBody>
      </p:sp>
      <p:sp>
        <p:nvSpPr>
          <p:cNvPr id="3" name="Content Placeholder 2">
            <a:extLst>
              <a:ext uri="{FF2B5EF4-FFF2-40B4-BE49-F238E27FC236}">
                <a16:creationId xmlns:a16="http://schemas.microsoft.com/office/drawing/2014/main" id="{F051B467-001A-8C28-96CE-71D942B568E5}"/>
              </a:ext>
            </a:extLst>
          </p:cNvPr>
          <p:cNvSpPr>
            <a:spLocks noGrp="1"/>
          </p:cNvSpPr>
          <p:nvPr>
            <p:ph idx="1"/>
          </p:nvPr>
        </p:nvSpPr>
        <p:spPr/>
        <p:txBody>
          <a:bodyPr/>
          <a:lstStyle/>
          <a:p>
            <a:r>
              <a:rPr lang="en-US" dirty="0"/>
              <a:t>Social desirability bias</a:t>
            </a:r>
          </a:p>
          <a:p>
            <a:pPr lvl="1"/>
            <a:r>
              <a:rPr lang="en-US" dirty="0"/>
              <a:t>The QPA serves as both an assessment and educational tool</a:t>
            </a:r>
          </a:p>
        </p:txBody>
      </p:sp>
      <p:pic>
        <p:nvPicPr>
          <p:cNvPr id="6" name="Audio 5">
            <a:hlinkClick r:id="" action="ppaction://media"/>
            <a:extLst>
              <a:ext uri="{FF2B5EF4-FFF2-40B4-BE49-F238E27FC236}">
                <a16:creationId xmlns:a16="http://schemas.microsoft.com/office/drawing/2014/main" id="{241E78AE-4524-D512-1239-7995F6AF12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7366683"/>
      </p:ext>
    </p:extLst>
  </p:cSld>
  <p:clrMapOvr>
    <a:masterClrMapping/>
  </p:clrMapOvr>
  <mc:AlternateContent xmlns:mc="http://schemas.openxmlformats.org/markup-compatibility/2006" xmlns:p14="http://schemas.microsoft.com/office/powerpoint/2010/main">
    <mc:Choice Requires="p14">
      <p:transition spd="slow" p14:dur="2000" advTm="48881"/>
    </mc:Choice>
    <mc:Fallback xmlns="">
      <p:transition spd="slow" advTm="48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7D0E5-1E81-D13A-8EBF-EE3A8E197614}"/>
              </a:ext>
            </a:extLst>
          </p:cNvPr>
          <p:cNvSpPr>
            <a:spLocks noGrp="1"/>
          </p:cNvSpPr>
          <p:nvPr>
            <p:ph type="title"/>
          </p:nvPr>
        </p:nvSpPr>
        <p:spPr>
          <a:xfrm>
            <a:off x="344772" y="533400"/>
            <a:ext cx="10972800" cy="1143000"/>
          </a:xfrm>
        </p:spPr>
        <p:txBody>
          <a:bodyPr/>
          <a:lstStyle/>
          <a:p>
            <a:r>
              <a:rPr lang="en-US" sz="3200" dirty="0">
                <a:solidFill>
                  <a:schemeClr val="tx2"/>
                </a:solidFill>
              </a:rPr>
              <a:t>Potential Benefits of the QPA</a:t>
            </a:r>
          </a:p>
        </p:txBody>
      </p:sp>
      <p:sp>
        <p:nvSpPr>
          <p:cNvPr id="3" name="Content Placeholder 2">
            <a:extLst>
              <a:ext uri="{FF2B5EF4-FFF2-40B4-BE49-F238E27FC236}">
                <a16:creationId xmlns:a16="http://schemas.microsoft.com/office/drawing/2014/main" id="{602281EC-D4CE-B118-2C6C-C22FCF2CF63E}"/>
              </a:ext>
            </a:extLst>
          </p:cNvPr>
          <p:cNvSpPr>
            <a:spLocks noGrp="1"/>
          </p:cNvSpPr>
          <p:nvPr>
            <p:ph idx="1"/>
          </p:nvPr>
        </p:nvSpPr>
        <p:spPr>
          <a:xfrm>
            <a:off x="419724" y="1600200"/>
            <a:ext cx="10897848" cy="4289898"/>
          </a:xfrm>
        </p:spPr>
        <p:txBody>
          <a:bodyPr/>
          <a:lstStyle/>
          <a:p>
            <a:r>
              <a:rPr lang="en-US" sz="2400" dirty="0"/>
              <a:t>Prevent disease and improve population health*</a:t>
            </a:r>
          </a:p>
          <a:p>
            <a:pPr lvl="1"/>
            <a:r>
              <a:rPr lang="en-US" sz="2000" dirty="0"/>
              <a:t>Some unhealthy discipline strategies can be adverse childhood experiences (ACEs)</a:t>
            </a:r>
          </a:p>
          <a:p>
            <a:pPr lvl="1"/>
            <a:r>
              <a:rPr lang="en-US" sz="2000" dirty="0"/>
              <a:t>Lung disease, heart disease, obesity, alcoholism, illicit drug use, violence, child abuse, depression, suicide, unemployment, and homelessness</a:t>
            </a:r>
          </a:p>
          <a:p>
            <a:r>
              <a:rPr lang="en-US" sz="2400" dirty="0"/>
              <a:t>Parents</a:t>
            </a:r>
          </a:p>
          <a:p>
            <a:pPr lvl="1"/>
            <a:r>
              <a:rPr lang="en-US" sz="2000" dirty="0"/>
              <a:t>Support parents in pediatric primary care</a:t>
            </a:r>
          </a:p>
          <a:p>
            <a:pPr lvl="1"/>
            <a:r>
              <a:rPr lang="en-US" sz="2000" dirty="0"/>
              <a:t>Improve parent-child relationships</a:t>
            </a:r>
          </a:p>
          <a:p>
            <a:r>
              <a:rPr lang="en-US" sz="2400" dirty="0"/>
              <a:t>Pediatric health care providers</a:t>
            </a:r>
          </a:p>
          <a:p>
            <a:pPr lvl="2"/>
            <a:r>
              <a:rPr lang="en-US" sz="1800" dirty="0"/>
              <a:t>Increase providers’ objectivity to offer the right level of intervention, realizing that some parents need little, or no, education whereas other parents need lengthy interventions</a:t>
            </a:r>
          </a:p>
          <a:p>
            <a:pPr lvl="2"/>
            <a:r>
              <a:rPr lang="en-US" sz="1800" dirty="0"/>
              <a:t>Time saver:  Most QPAs can be reviewed in less than 1-2 minutes</a:t>
            </a:r>
          </a:p>
          <a:p>
            <a:pPr lvl="2"/>
            <a:r>
              <a:rPr lang="en-US" sz="1800" dirty="0"/>
              <a:t>Reimbursement:  CPT code (96160), Patient focused health risk assessment</a:t>
            </a:r>
          </a:p>
          <a:p>
            <a:pPr lvl="3"/>
            <a:endParaRPr lang="en-US" sz="1400" dirty="0"/>
          </a:p>
          <a:p>
            <a:pPr lvl="2"/>
            <a:endParaRPr lang="en-US" sz="1800" dirty="0"/>
          </a:p>
          <a:p>
            <a:pPr lvl="1"/>
            <a:endParaRPr lang="en-US" sz="2000" dirty="0"/>
          </a:p>
        </p:txBody>
      </p:sp>
      <p:pic>
        <p:nvPicPr>
          <p:cNvPr id="16" name="Audio 15">
            <a:hlinkClick r:id="" action="ppaction://media"/>
            <a:extLst>
              <a:ext uri="{FF2B5EF4-FFF2-40B4-BE49-F238E27FC236}">
                <a16:creationId xmlns:a16="http://schemas.microsoft.com/office/drawing/2014/main" id="{DF97A3A9-79EF-FA85-4D20-DB6E7530FA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7461679B-402F-6A7F-5461-DCBEEB9C2E90}"/>
              </a:ext>
            </a:extLst>
          </p:cNvPr>
          <p:cNvSpPr txBox="1"/>
          <p:nvPr/>
        </p:nvSpPr>
        <p:spPr>
          <a:xfrm>
            <a:off x="8600624" y="6347298"/>
            <a:ext cx="2903359" cy="369332"/>
          </a:xfrm>
          <a:prstGeom prst="rect">
            <a:avLst/>
          </a:prstGeom>
          <a:noFill/>
        </p:spPr>
        <p:txBody>
          <a:bodyPr wrap="none" rtlCol="0">
            <a:spAutoFit/>
          </a:bodyPr>
          <a:lstStyle/>
          <a:p>
            <a:r>
              <a:rPr lang="en-US" i="1" dirty="0">
                <a:hlinkClick r:id="rId5"/>
              </a:rPr>
              <a:t>*Prevention Science. </a:t>
            </a:r>
            <a:r>
              <a:rPr lang="en-US" dirty="0">
                <a:hlinkClick r:id="rId5"/>
              </a:rPr>
              <a:t>2021</a:t>
            </a:r>
            <a:endParaRPr lang="en-US" dirty="0"/>
          </a:p>
        </p:txBody>
      </p:sp>
    </p:spTree>
    <p:extLst>
      <p:ext uri="{BB962C8B-B14F-4D97-AF65-F5344CB8AC3E}">
        <p14:creationId xmlns:p14="http://schemas.microsoft.com/office/powerpoint/2010/main" val="1252296757"/>
      </p:ext>
    </p:extLst>
  </p:cSld>
  <p:clrMapOvr>
    <a:masterClrMapping/>
  </p:clrMapOvr>
  <mc:AlternateContent xmlns:mc="http://schemas.openxmlformats.org/markup-compatibility/2006" xmlns:p14="http://schemas.microsoft.com/office/powerpoint/2010/main">
    <mc:Choice Requires="p14">
      <p:transition spd="slow" p14:dur="2000" advTm="34497"/>
    </mc:Choice>
    <mc:Fallback xmlns="">
      <p:transition spd="slow" advTm="34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66800" y="1600200"/>
            <a:ext cx="10369296" cy="3345576"/>
          </a:xfrm>
        </p:spPr>
        <p:txBody>
          <a:bodyPr vert="horz" wrap="square" lIns="0" tIns="34290" rIns="0" bIns="34290" numCol="1" rtlCol="0" anchor="b" anchorCtr="0" compatLnSpc="1">
            <a:prstTxWarp prst="textNoShape">
              <a:avLst/>
            </a:prstTxWarp>
            <a:noAutofit/>
          </a:bodyPr>
          <a:lstStyle/>
          <a:p>
            <a:br>
              <a:rPr lang="en-US" sz="2800" dirty="0"/>
            </a:br>
            <a:br>
              <a:rPr lang="en-US" sz="2800" dirty="0"/>
            </a:br>
            <a:r>
              <a:rPr lang="en-US" b="1" dirty="0">
                <a:solidFill>
                  <a:schemeClr val="tx2"/>
                </a:solidFill>
              </a:rPr>
              <a:t>Healthy Discipline 100%</a:t>
            </a:r>
            <a:br>
              <a:rPr lang="en-US" b="1" dirty="0">
                <a:solidFill>
                  <a:schemeClr val="tx2"/>
                </a:solidFill>
              </a:rPr>
            </a:br>
            <a:r>
              <a:rPr lang="en-US" sz="4800" dirty="0"/>
              <a:t> </a:t>
            </a:r>
            <a:br>
              <a:rPr lang="en-US" sz="3200" b="1" dirty="0">
                <a:solidFill>
                  <a:schemeClr val="tx2"/>
                </a:solidFill>
              </a:rPr>
            </a:br>
            <a:r>
              <a:rPr lang="en-US" sz="3200" b="1" dirty="0">
                <a:solidFill>
                  <a:schemeClr val="tx2"/>
                </a:solidFill>
              </a:rPr>
              <a:t>Our goal, albeit aspirational, is for 100% of parents to know about healthy discipline strategies</a:t>
            </a:r>
            <a:br>
              <a:rPr lang="en-US" sz="1400" dirty="0"/>
            </a:br>
            <a:endParaRPr lang="fr-CA" sz="2800" dirty="0">
              <a:solidFill>
                <a:schemeClr val="tx1">
                  <a:lumMod val="85000"/>
                  <a:lumOff val="15000"/>
                </a:schemeClr>
              </a:solidFill>
            </a:endParaRPr>
          </a:p>
        </p:txBody>
      </p:sp>
      <p:sp>
        <p:nvSpPr>
          <p:cNvPr id="3" name="Sous-titre 2"/>
          <p:cNvSpPr>
            <a:spLocks noGrp="1"/>
          </p:cNvSpPr>
          <p:nvPr>
            <p:ph type="subTitle" idx="1"/>
          </p:nvPr>
        </p:nvSpPr>
        <p:spPr>
          <a:xfrm>
            <a:off x="1752600" y="5029200"/>
            <a:ext cx="8280967" cy="838200"/>
          </a:xfrm>
        </p:spPr>
        <p:txBody>
          <a:bodyPr rtlCol="0">
            <a:normAutofit/>
          </a:bodyPr>
          <a:lstStyle/>
          <a:p>
            <a:pPr>
              <a:defRPr/>
            </a:pPr>
            <a:endParaRPr lang="en-US" sz="1300" dirty="0"/>
          </a:p>
          <a:p>
            <a:pPr>
              <a:defRPr/>
            </a:pPr>
            <a:endParaRPr lang="en-US" sz="2100" dirty="0"/>
          </a:p>
          <a:p>
            <a:pPr>
              <a:defRPr/>
            </a:pPr>
            <a:endParaRPr lang="fr-CA" sz="1400" dirty="0">
              <a:solidFill>
                <a:schemeClr val="tx1">
                  <a:lumMod val="85000"/>
                  <a:lumOff val="15000"/>
                </a:schemeClr>
              </a:solidFill>
            </a:endParaRPr>
          </a:p>
        </p:txBody>
      </p:sp>
      <p:pic>
        <p:nvPicPr>
          <p:cNvPr id="18" name="Audio 17">
            <a:hlinkClick r:id="" action="ppaction://media"/>
            <a:extLst>
              <a:ext uri="{FF2B5EF4-FFF2-40B4-BE49-F238E27FC236}">
                <a16:creationId xmlns:a16="http://schemas.microsoft.com/office/drawing/2014/main" id="{25DEAD45-F1F7-4D9A-B6F4-D0FBA488E10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35529043"/>
      </p:ext>
    </p:extLst>
  </p:cSld>
  <p:clrMapOvr>
    <a:masterClrMapping/>
  </p:clrMapOvr>
  <mc:AlternateContent xmlns:mc="http://schemas.openxmlformats.org/markup-compatibility/2006" xmlns:p14="http://schemas.microsoft.com/office/powerpoint/2010/main">
    <mc:Choice Requires="p14">
      <p:transition spd="slow" p14:dur="2000" advTm="14623"/>
    </mc:Choice>
    <mc:Fallback xmlns="">
      <p:transition spd="slow" advTm="14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571C-1CEA-0761-27E9-C20EB6340847}"/>
              </a:ext>
            </a:extLst>
          </p:cNvPr>
          <p:cNvSpPr>
            <a:spLocks noGrp="1"/>
          </p:cNvSpPr>
          <p:nvPr>
            <p:ph type="title"/>
          </p:nvPr>
        </p:nvSpPr>
        <p:spPr>
          <a:xfrm>
            <a:off x="304800" y="609600"/>
            <a:ext cx="10972800" cy="1143000"/>
          </a:xfrm>
        </p:spPr>
        <p:txBody>
          <a:bodyPr/>
          <a:lstStyle/>
          <a:p>
            <a:r>
              <a:rPr lang="en-US" dirty="0">
                <a:solidFill>
                  <a:schemeClr val="tx2"/>
                </a:solidFill>
              </a:rPr>
              <a:t>QPA: Other Benefits and Uses</a:t>
            </a:r>
          </a:p>
        </p:txBody>
      </p:sp>
      <p:sp>
        <p:nvSpPr>
          <p:cNvPr id="3" name="Content Placeholder 2">
            <a:extLst>
              <a:ext uri="{FF2B5EF4-FFF2-40B4-BE49-F238E27FC236}">
                <a16:creationId xmlns:a16="http://schemas.microsoft.com/office/drawing/2014/main" id="{E9674B1E-7611-824C-7167-42723FB8F65D}"/>
              </a:ext>
            </a:extLst>
          </p:cNvPr>
          <p:cNvSpPr>
            <a:spLocks noGrp="1"/>
          </p:cNvSpPr>
          <p:nvPr>
            <p:ph idx="1"/>
          </p:nvPr>
        </p:nvSpPr>
        <p:spPr>
          <a:xfrm>
            <a:off x="723900" y="1828800"/>
            <a:ext cx="10858500" cy="3535363"/>
          </a:xfrm>
        </p:spPr>
        <p:txBody>
          <a:bodyPr/>
          <a:lstStyle/>
          <a:p>
            <a:r>
              <a:rPr lang="en-US" dirty="0"/>
              <a:t>Assessment and treatment of children with behavior problems such as ADHD, aggression, and oppositional behavior</a:t>
            </a:r>
          </a:p>
          <a:p>
            <a:pPr lvl="1"/>
            <a:r>
              <a:rPr lang="en-US" dirty="0"/>
              <a:t>Low QPA:  </a:t>
            </a:r>
          </a:p>
          <a:p>
            <a:pPr lvl="2"/>
            <a:r>
              <a:rPr lang="en-US" dirty="0"/>
              <a:t>Encourage ongoing use of healthy, consistent discipline</a:t>
            </a:r>
          </a:p>
          <a:p>
            <a:pPr lvl="2"/>
            <a:r>
              <a:rPr lang="en-US" dirty="0"/>
              <a:t>Consider assessment for ADHD or underlying conduct disorder</a:t>
            </a:r>
          </a:p>
          <a:p>
            <a:pPr lvl="1"/>
            <a:r>
              <a:rPr lang="en-US" dirty="0"/>
              <a:t>Elevated QPA</a:t>
            </a:r>
          </a:p>
          <a:p>
            <a:pPr lvl="2"/>
            <a:r>
              <a:rPr lang="en-US" dirty="0"/>
              <a:t>Emphasize healthy discipline as an important first step in the treatment plan</a:t>
            </a:r>
          </a:p>
          <a:p>
            <a:endParaRPr lang="en-US" dirty="0"/>
          </a:p>
        </p:txBody>
      </p:sp>
      <p:pic>
        <p:nvPicPr>
          <p:cNvPr id="6" name="Audio 5">
            <a:hlinkClick r:id="" action="ppaction://media"/>
            <a:extLst>
              <a:ext uri="{FF2B5EF4-FFF2-40B4-BE49-F238E27FC236}">
                <a16:creationId xmlns:a16="http://schemas.microsoft.com/office/drawing/2014/main" id="{7310A14D-C5F7-B9CE-E6C3-2705D58845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3763802"/>
      </p:ext>
    </p:extLst>
  </p:cSld>
  <p:clrMapOvr>
    <a:masterClrMapping/>
  </p:clrMapOvr>
  <mc:AlternateContent xmlns:mc="http://schemas.openxmlformats.org/markup-compatibility/2006" xmlns:p14="http://schemas.microsoft.com/office/powerpoint/2010/main">
    <mc:Choice Requires="p14">
      <p:transition spd="slow" p14:dur="2000" advTm="39999"/>
    </mc:Choice>
    <mc:Fallback xmlns="">
      <p:transition spd="slow" advTm="39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571C-1CEA-0761-27E9-C20EB6340847}"/>
              </a:ext>
            </a:extLst>
          </p:cNvPr>
          <p:cNvSpPr>
            <a:spLocks noGrp="1"/>
          </p:cNvSpPr>
          <p:nvPr>
            <p:ph type="title"/>
          </p:nvPr>
        </p:nvSpPr>
        <p:spPr>
          <a:xfrm>
            <a:off x="609600" y="518970"/>
            <a:ext cx="10972800" cy="1143000"/>
          </a:xfrm>
        </p:spPr>
        <p:txBody>
          <a:bodyPr/>
          <a:lstStyle/>
          <a:p>
            <a:r>
              <a:rPr lang="en-US" dirty="0">
                <a:solidFill>
                  <a:schemeClr val="tx2"/>
                </a:solidFill>
              </a:rPr>
              <a:t>QPA: Other Benefits and Uses</a:t>
            </a:r>
          </a:p>
        </p:txBody>
      </p:sp>
      <p:sp>
        <p:nvSpPr>
          <p:cNvPr id="3" name="Content Placeholder 2">
            <a:extLst>
              <a:ext uri="{FF2B5EF4-FFF2-40B4-BE49-F238E27FC236}">
                <a16:creationId xmlns:a16="http://schemas.microsoft.com/office/drawing/2014/main" id="{E9674B1E-7611-824C-7167-42723FB8F65D}"/>
              </a:ext>
            </a:extLst>
          </p:cNvPr>
          <p:cNvSpPr>
            <a:spLocks noGrp="1"/>
          </p:cNvSpPr>
          <p:nvPr>
            <p:ph idx="1"/>
          </p:nvPr>
        </p:nvSpPr>
        <p:spPr>
          <a:xfrm>
            <a:off x="609600" y="1452218"/>
            <a:ext cx="10972800" cy="4886811"/>
          </a:xfrm>
        </p:spPr>
        <p:txBody>
          <a:bodyPr/>
          <a:lstStyle/>
          <a:p>
            <a:r>
              <a:rPr lang="en-US" dirty="0"/>
              <a:t>Bullying prevention</a:t>
            </a:r>
          </a:p>
          <a:p>
            <a:pPr lvl="1"/>
            <a:r>
              <a:rPr lang="en-US" sz="2400" dirty="0"/>
              <a:t>Unhealthy parenting, especially coercive behaviors, such as spanking, yelling, and threatening language can contribute to children’s bullying behaviors.</a:t>
            </a:r>
          </a:p>
          <a:p>
            <a:pPr lvl="1"/>
            <a:r>
              <a:rPr lang="en-US" sz="2400" dirty="0"/>
              <a:t>Validated parenting assessment tools might allow pediatricians to address unhealthy parenting and intervene before it contributes to bullying behavior. </a:t>
            </a:r>
          </a:p>
          <a:p>
            <a:pPr lvl="1"/>
            <a:endParaRPr lang="en-US" sz="2400" dirty="0"/>
          </a:p>
          <a:p>
            <a:pPr marL="0" indent="0">
              <a:buNone/>
            </a:pPr>
            <a:endParaRPr lang="en-US" sz="2800" dirty="0"/>
          </a:p>
        </p:txBody>
      </p:sp>
      <p:graphicFrame>
        <p:nvGraphicFramePr>
          <p:cNvPr id="4" name="Diagram 3">
            <a:extLst>
              <a:ext uri="{FF2B5EF4-FFF2-40B4-BE49-F238E27FC236}">
                <a16:creationId xmlns:a16="http://schemas.microsoft.com/office/drawing/2014/main" id="{0A7069B9-C52E-32E3-641E-AC1910CBD3CC}"/>
              </a:ext>
            </a:extLst>
          </p:cNvPr>
          <p:cNvGraphicFramePr/>
          <p:nvPr>
            <p:extLst>
              <p:ext uri="{D42A27DB-BD31-4B8C-83A1-F6EECF244321}">
                <p14:modId xmlns:p14="http://schemas.microsoft.com/office/powerpoint/2010/main" val="2977652824"/>
              </p:ext>
            </p:extLst>
          </p:nvPr>
        </p:nvGraphicFramePr>
        <p:xfrm>
          <a:off x="1447800" y="4115389"/>
          <a:ext cx="8534400" cy="14794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6F6D9028-3F55-38FD-CE42-6194010D209F}"/>
              </a:ext>
            </a:extLst>
          </p:cNvPr>
          <p:cNvSpPr/>
          <p:nvPr/>
        </p:nvSpPr>
        <p:spPr>
          <a:xfrm>
            <a:off x="5867400" y="4110525"/>
            <a:ext cx="152400" cy="147947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dirty="0"/>
          </a:p>
        </p:txBody>
      </p:sp>
      <p:pic>
        <p:nvPicPr>
          <p:cNvPr id="10" name="Audio 9">
            <a:hlinkClick r:id="" action="ppaction://media"/>
            <a:extLst>
              <a:ext uri="{FF2B5EF4-FFF2-40B4-BE49-F238E27FC236}">
                <a16:creationId xmlns:a16="http://schemas.microsoft.com/office/drawing/2014/main" id="{DAD44F9A-A229-98AE-8A21-A43A49209DB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7290101"/>
      </p:ext>
    </p:extLst>
  </p:cSld>
  <p:clrMapOvr>
    <a:masterClrMapping/>
  </p:clrMapOvr>
  <mc:AlternateContent xmlns:mc="http://schemas.openxmlformats.org/markup-compatibility/2006" xmlns:p14="http://schemas.microsoft.com/office/powerpoint/2010/main">
    <mc:Choice Requires="p14">
      <p:transition spd="slow" p14:dur="2000" advTm="29729"/>
    </mc:Choice>
    <mc:Fallback xmlns="">
      <p:transition spd="slow" advTm="29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63BDBF-3ED8-4C7D-A959-7195E8BF8329}"/>
              </a:ext>
            </a:extLst>
          </p:cNvPr>
          <p:cNvSpPr txBox="1"/>
          <p:nvPr/>
        </p:nvSpPr>
        <p:spPr>
          <a:xfrm>
            <a:off x="304800" y="1836008"/>
            <a:ext cx="11759340" cy="523220"/>
          </a:xfrm>
          <a:prstGeom prst="rect">
            <a:avLst/>
          </a:prstGeom>
          <a:noFill/>
          <a:ln w="57150">
            <a:solidFill>
              <a:schemeClr val="tx1"/>
            </a:solidFill>
          </a:ln>
        </p:spPr>
        <p:txBody>
          <a:bodyPr wrap="square" rtlCol="0">
            <a:spAutoFit/>
          </a:bodyPr>
          <a:lstStyle/>
          <a:p>
            <a:r>
              <a:rPr lang="en-US" sz="2800" dirty="0">
                <a:solidFill>
                  <a:srgbClr val="C00000"/>
                </a:solidFill>
              </a:rPr>
              <a:t>Child abuse         </a:t>
            </a:r>
            <a:r>
              <a:rPr lang="en-US" sz="2800" dirty="0">
                <a:solidFill>
                  <a:srgbClr val="FF6600"/>
                </a:solidFill>
              </a:rPr>
              <a:t>Unhealthy parenting</a:t>
            </a:r>
            <a:r>
              <a:rPr lang="en-US" sz="2800" dirty="0">
                <a:solidFill>
                  <a:srgbClr val="008000"/>
                </a:solidFill>
              </a:rPr>
              <a:t>	           </a:t>
            </a:r>
            <a:r>
              <a:rPr lang="en-US" sz="2800">
                <a:solidFill>
                  <a:srgbClr val="008000"/>
                </a:solidFill>
              </a:rPr>
              <a:t>Healthy parenting</a:t>
            </a:r>
            <a:endParaRPr lang="en-US" sz="2800" dirty="0">
              <a:solidFill>
                <a:srgbClr val="C00000"/>
              </a:solidFill>
            </a:endParaRPr>
          </a:p>
        </p:txBody>
      </p:sp>
      <p:sp>
        <p:nvSpPr>
          <p:cNvPr id="13" name="TextBox 12">
            <a:extLst>
              <a:ext uri="{FF2B5EF4-FFF2-40B4-BE49-F238E27FC236}">
                <a16:creationId xmlns:a16="http://schemas.microsoft.com/office/drawing/2014/main" id="{29A03CC1-FF60-4F99-AC50-925433AF29C9}"/>
              </a:ext>
            </a:extLst>
          </p:cNvPr>
          <p:cNvSpPr txBox="1"/>
          <p:nvPr/>
        </p:nvSpPr>
        <p:spPr>
          <a:xfrm>
            <a:off x="2312181" y="1439002"/>
            <a:ext cx="764861" cy="3946498"/>
          </a:xfrm>
          <a:prstGeom prst="rect">
            <a:avLst/>
          </a:prstGeom>
          <a:solidFill>
            <a:schemeClr val="tx2">
              <a:lumMod val="20000"/>
              <a:lumOff val="80000"/>
              <a:alpha val="90000"/>
            </a:schemeClr>
          </a:solidFill>
          <a:ln>
            <a:noFill/>
          </a:ln>
          <a:effectLst>
            <a:outerShdw blurRad="660400" sx="102000" sy="102000" algn="ctr" rotWithShape="0">
              <a:prstClr val="black">
                <a:alpha val="40000"/>
              </a:prstClr>
            </a:outerShdw>
            <a:softEdge rad="63500"/>
          </a:effectLst>
        </p:spPr>
        <p:txBody>
          <a:bodyPr wrap="square" rtlCol="0">
            <a:spAutoFit/>
          </a:bodyPr>
          <a:lstStyle/>
          <a:p>
            <a:endParaRPr lang="en-US" dirty="0"/>
          </a:p>
        </p:txBody>
      </p:sp>
      <p:sp>
        <p:nvSpPr>
          <p:cNvPr id="17" name="TextBox 16">
            <a:extLst>
              <a:ext uri="{FF2B5EF4-FFF2-40B4-BE49-F238E27FC236}">
                <a16:creationId xmlns:a16="http://schemas.microsoft.com/office/drawing/2014/main" id="{EC8960F7-2C04-453D-9D83-BB0BBCD46212}"/>
              </a:ext>
            </a:extLst>
          </p:cNvPr>
          <p:cNvSpPr txBox="1"/>
          <p:nvPr/>
        </p:nvSpPr>
        <p:spPr>
          <a:xfrm>
            <a:off x="6669803" y="1436704"/>
            <a:ext cx="692261" cy="3946497"/>
          </a:xfrm>
          <a:prstGeom prst="rect">
            <a:avLst/>
          </a:prstGeom>
          <a:solidFill>
            <a:schemeClr val="tx2">
              <a:lumMod val="20000"/>
              <a:lumOff val="80000"/>
              <a:alpha val="90000"/>
            </a:schemeClr>
          </a:solidFill>
          <a:ln>
            <a:noFill/>
          </a:ln>
          <a:effectLst>
            <a:outerShdw blurRad="660400" sx="102000" sy="102000" algn="ctr" rotWithShape="0">
              <a:prstClr val="black">
                <a:alpha val="40000"/>
              </a:prstClr>
            </a:outerShdw>
            <a:softEdge rad="63500"/>
          </a:effectLst>
        </p:spPr>
        <p:txBody>
          <a:bodyPr wrap="square" rtlCol="0">
            <a:spAutoFit/>
          </a:bodyPr>
          <a:lstStyle/>
          <a:p>
            <a:endParaRPr lang="en-US" dirty="0"/>
          </a:p>
        </p:txBody>
      </p:sp>
      <p:sp>
        <p:nvSpPr>
          <p:cNvPr id="20" name="TextBox 19">
            <a:extLst>
              <a:ext uri="{FF2B5EF4-FFF2-40B4-BE49-F238E27FC236}">
                <a16:creationId xmlns:a16="http://schemas.microsoft.com/office/drawing/2014/main" id="{7B2C4C31-13E9-4EE1-B74D-7E6960596B37}"/>
              </a:ext>
            </a:extLst>
          </p:cNvPr>
          <p:cNvSpPr txBox="1"/>
          <p:nvPr/>
        </p:nvSpPr>
        <p:spPr>
          <a:xfrm>
            <a:off x="2718253" y="2494200"/>
            <a:ext cx="4016966" cy="1569660"/>
          </a:xfrm>
          <a:prstGeom prst="rect">
            <a:avLst/>
          </a:prstGeom>
          <a:noFill/>
        </p:spPr>
        <p:txBody>
          <a:bodyPr wrap="square">
            <a:spAutoFit/>
          </a:bodyPr>
          <a:lstStyle/>
          <a:p>
            <a:pPr marL="914400" lvl="1" indent="-457200">
              <a:buFont typeface="+mj-lt"/>
              <a:buAutoNum type="arabicPeriod"/>
            </a:pPr>
            <a:r>
              <a:rPr lang="en-US" sz="2400" dirty="0"/>
              <a:t>Yelling</a:t>
            </a:r>
          </a:p>
          <a:p>
            <a:pPr marL="914400" lvl="1" indent="-457200">
              <a:buFont typeface="+mj-lt"/>
              <a:buAutoNum type="arabicPeriod"/>
            </a:pPr>
            <a:r>
              <a:rPr lang="en-US" sz="2400" dirty="0"/>
              <a:t>Threatening</a:t>
            </a:r>
          </a:p>
          <a:p>
            <a:pPr marL="914400" lvl="1" indent="-457200">
              <a:buFont typeface="+mj-lt"/>
              <a:buAutoNum type="arabicPeriod"/>
            </a:pPr>
            <a:r>
              <a:rPr lang="en-US" sz="2400" dirty="0"/>
              <a:t>Spanking</a:t>
            </a:r>
          </a:p>
          <a:p>
            <a:pPr marL="914400" lvl="1" indent="-457200">
              <a:buFont typeface="+mj-lt"/>
              <a:buAutoNum type="arabicPeriod"/>
            </a:pPr>
            <a:r>
              <a:rPr lang="en-US" sz="2400" dirty="0"/>
              <a:t>Humiliating language</a:t>
            </a:r>
          </a:p>
        </p:txBody>
      </p:sp>
      <p:sp>
        <p:nvSpPr>
          <p:cNvPr id="21" name="TextBox 20">
            <a:extLst>
              <a:ext uri="{FF2B5EF4-FFF2-40B4-BE49-F238E27FC236}">
                <a16:creationId xmlns:a16="http://schemas.microsoft.com/office/drawing/2014/main" id="{371217F3-7C52-4200-8F13-5C338E948A35}"/>
              </a:ext>
            </a:extLst>
          </p:cNvPr>
          <p:cNvSpPr txBox="1"/>
          <p:nvPr/>
        </p:nvSpPr>
        <p:spPr>
          <a:xfrm>
            <a:off x="7382325" y="2494200"/>
            <a:ext cx="4445809" cy="1569660"/>
          </a:xfrm>
          <a:prstGeom prst="rect">
            <a:avLst/>
          </a:prstGeom>
          <a:noFill/>
        </p:spPr>
        <p:txBody>
          <a:bodyPr wrap="square">
            <a:spAutoFit/>
          </a:bodyPr>
          <a:lstStyle/>
          <a:p>
            <a:pPr marL="914400" lvl="1" indent="-457200">
              <a:buFont typeface="+mj-lt"/>
              <a:buAutoNum type="arabicPeriod"/>
            </a:pPr>
            <a:r>
              <a:rPr lang="en-US" sz="2400" dirty="0"/>
              <a:t>Redirecting</a:t>
            </a:r>
          </a:p>
          <a:p>
            <a:pPr marL="914400" lvl="1" indent="-457200">
              <a:buFont typeface="+mj-lt"/>
              <a:buAutoNum type="arabicPeriod"/>
            </a:pPr>
            <a:r>
              <a:rPr lang="en-US" sz="2400" dirty="0"/>
              <a:t>Spending more time with child and setting expectations</a:t>
            </a:r>
          </a:p>
        </p:txBody>
      </p:sp>
      <p:sp>
        <p:nvSpPr>
          <p:cNvPr id="22" name="TextBox 21">
            <a:extLst>
              <a:ext uri="{FF2B5EF4-FFF2-40B4-BE49-F238E27FC236}">
                <a16:creationId xmlns:a16="http://schemas.microsoft.com/office/drawing/2014/main" id="{F43ADA64-4072-410A-B658-F319F0AA1EB9}"/>
              </a:ext>
            </a:extLst>
          </p:cNvPr>
          <p:cNvSpPr txBox="1"/>
          <p:nvPr/>
        </p:nvSpPr>
        <p:spPr>
          <a:xfrm>
            <a:off x="3483114" y="3962327"/>
            <a:ext cx="4602249" cy="461665"/>
          </a:xfrm>
          <a:prstGeom prst="rect">
            <a:avLst/>
          </a:prstGeom>
          <a:noFill/>
        </p:spPr>
        <p:txBody>
          <a:bodyPr wrap="square">
            <a:spAutoFit/>
          </a:bodyPr>
          <a:lstStyle/>
          <a:p>
            <a:pPr lvl="1"/>
            <a:r>
              <a:rPr lang="en-US" sz="2400" dirty="0"/>
              <a:t>5.   Other punitive discipline</a:t>
            </a:r>
          </a:p>
        </p:txBody>
      </p:sp>
      <p:sp>
        <p:nvSpPr>
          <p:cNvPr id="9" name="TextBox 8">
            <a:extLst>
              <a:ext uri="{FF2B5EF4-FFF2-40B4-BE49-F238E27FC236}">
                <a16:creationId xmlns:a16="http://schemas.microsoft.com/office/drawing/2014/main" id="{26CD520F-83BB-4A65-8DC4-1821F8253C1A}"/>
              </a:ext>
            </a:extLst>
          </p:cNvPr>
          <p:cNvSpPr txBox="1"/>
          <p:nvPr/>
        </p:nvSpPr>
        <p:spPr>
          <a:xfrm>
            <a:off x="165649" y="2707363"/>
            <a:ext cx="2346940" cy="1200329"/>
          </a:xfrm>
          <a:prstGeom prst="rect">
            <a:avLst/>
          </a:prstGeom>
          <a:noFill/>
        </p:spPr>
        <p:txBody>
          <a:bodyPr wrap="square">
            <a:spAutoFit/>
          </a:bodyPr>
          <a:lstStyle/>
          <a:p>
            <a:r>
              <a:rPr lang="en-US" sz="2400" dirty="0"/>
              <a:t>No QPA items diagnose child abuse</a:t>
            </a:r>
          </a:p>
        </p:txBody>
      </p:sp>
      <p:sp>
        <p:nvSpPr>
          <p:cNvPr id="12" name="Arrow: Left 11">
            <a:extLst>
              <a:ext uri="{FF2B5EF4-FFF2-40B4-BE49-F238E27FC236}">
                <a16:creationId xmlns:a16="http://schemas.microsoft.com/office/drawing/2014/main" id="{CBCB7129-6ECC-4284-8574-5BAC302B4E28}"/>
              </a:ext>
            </a:extLst>
          </p:cNvPr>
          <p:cNvSpPr/>
          <p:nvPr/>
        </p:nvSpPr>
        <p:spPr>
          <a:xfrm flipH="1">
            <a:off x="4426636" y="4904867"/>
            <a:ext cx="7308149" cy="1894457"/>
          </a:xfrm>
          <a:prstGeom prst="leftArrow">
            <a:avLst/>
          </a:prstGeom>
          <a:gradFill flip="none" rotWithShape="1">
            <a:gsLst>
              <a:gs pos="0">
                <a:srgbClr val="4172AD"/>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C000"/>
                </a:solidFill>
              </a:rPr>
              <a:t>    </a:t>
            </a:r>
            <a:r>
              <a:rPr lang="en-US" sz="2400" b="1" dirty="0">
                <a:solidFill>
                  <a:schemeClr val="bg1"/>
                </a:solidFill>
              </a:rPr>
              <a:t>Proportion of parents who shift from using </a:t>
            </a:r>
          </a:p>
          <a:p>
            <a:pPr algn="ctr"/>
            <a:r>
              <a:rPr lang="en-US" sz="2400" b="1" dirty="0">
                <a:solidFill>
                  <a:schemeClr val="bg1"/>
                </a:solidFill>
              </a:rPr>
              <a:t>           unhealthy discipline strategies to healthy ones</a:t>
            </a:r>
          </a:p>
        </p:txBody>
      </p:sp>
      <p:cxnSp>
        <p:nvCxnSpPr>
          <p:cNvPr id="18" name="Straight Arrow Connector 17">
            <a:extLst>
              <a:ext uri="{FF2B5EF4-FFF2-40B4-BE49-F238E27FC236}">
                <a16:creationId xmlns:a16="http://schemas.microsoft.com/office/drawing/2014/main" id="{FC10F121-00E6-472F-9103-34C2DC9A7F3A}"/>
              </a:ext>
            </a:extLst>
          </p:cNvPr>
          <p:cNvCxnSpPr>
            <a:cxnSpLocks/>
          </p:cNvCxnSpPr>
          <p:nvPr/>
        </p:nvCxnSpPr>
        <p:spPr>
          <a:xfrm flipV="1">
            <a:off x="4800600" y="5576073"/>
            <a:ext cx="0" cy="533399"/>
          </a:xfrm>
          <a:prstGeom prst="straightConnector1">
            <a:avLst/>
          </a:prstGeom>
          <a:ln w="101600">
            <a:solidFill>
              <a:schemeClr val="bg1"/>
            </a:solidFill>
            <a:tailEnd type="triangle"/>
          </a:ln>
        </p:spPr>
        <p:style>
          <a:lnRef idx="3">
            <a:schemeClr val="accent6"/>
          </a:lnRef>
          <a:fillRef idx="0">
            <a:schemeClr val="accent6"/>
          </a:fillRef>
          <a:effectRef idx="2">
            <a:schemeClr val="accent6"/>
          </a:effectRef>
          <a:fontRef idx="minor">
            <a:schemeClr val="tx1"/>
          </a:fontRef>
        </p:style>
      </p:cxnSp>
      <p:sp>
        <p:nvSpPr>
          <p:cNvPr id="25" name="Arrow: Left 24">
            <a:extLst>
              <a:ext uri="{FF2B5EF4-FFF2-40B4-BE49-F238E27FC236}">
                <a16:creationId xmlns:a16="http://schemas.microsoft.com/office/drawing/2014/main" id="{E3E3D5CA-63F7-4F92-BCDB-BCECD6BE689A}"/>
              </a:ext>
            </a:extLst>
          </p:cNvPr>
          <p:cNvSpPr/>
          <p:nvPr/>
        </p:nvSpPr>
        <p:spPr>
          <a:xfrm>
            <a:off x="213867" y="4897075"/>
            <a:ext cx="3985023" cy="1931211"/>
          </a:xfrm>
          <a:prstGeom prst="leftArrow">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C000"/>
                </a:solidFill>
              </a:rPr>
              <a:t>   </a:t>
            </a:r>
            <a:r>
              <a:rPr lang="en-US" sz="2400" b="1" dirty="0">
                <a:solidFill>
                  <a:schemeClr val="bg1"/>
                </a:solidFill>
              </a:rPr>
              <a:t>Rates of child abuse and associated diseases</a:t>
            </a:r>
          </a:p>
        </p:txBody>
      </p:sp>
      <p:cxnSp>
        <p:nvCxnSpPr>
          <p:cNvPr id="26" name="Straight Arrow Connector 25">
            <a:extLst>
              <a:ext uri="{FF2B5EF4-FFF2-40B4-BE49-F238E27FC236}">
                <a16:creationId xmlns:a16="http://schemas.microsoft.com/office/drawing/2014/main" id="{9F4CB7DC-B840-4487-B007-202F127C94BC}"/>
              </a:ext>
            </a:extLst>
          </p:cNvPr>
          <p:cNvCxnSpPr>
            <a:cxnSpLocks/>
          </p:cNvCxnSpPr>
          <p:nvPr/>
        </p:nvCxnSpPr>
        <p:spPr>
          <a:xfrm>
            <a:off x="838200" y="5576073"/>
            <a:ext cx="0" cy="593191"/>
          </a:xfrm>
          <a:prstGeom prst="straightConnector1">
            <a:avLst/>
          </a:prstGeom>
          <a:ln w="101600">
            <a:solidFill>
              <a:schemeClr val="bg1"/>
            </a:solidFill>
            <a:tailEnd type="triangle"/>
          </a:ln>
        </p:spPr>
        <p:style>
          <a:lnRef idx="3">
            <a:schemeClr val="accent6"/>
          </a:lnRef>
          <a:fillRef idx="0">
            <a:schemeClr val="accent6"/>
          </a:fillRef>
          <a:effectRef idx="2">
            <a:schemeClr val="accent6"/>
          </a:effectRef>
          <a:fontRef idx="minor">
            <a:schemeClr val="tx1"/>
          </a:fontRef>
        </p:style>
      </p:cxnSp>
      <p:sp>
        <p:nvSpPr>
          <p:cNvPr id="16" name="TextBox 15">
            <a:extLst>
              <a:ext uri="{FF2B5EF4-FFF2-40B4-BE49-F238E27FC236}">
                <a16:creationId xmlns:a16="http://schemas.microsoft.com/office/drawing/2014/main" id="{0E175E66-A8F6-47A5-A12D-40096C7F858C}"/>
              </a:ext>
            </a:extLst>
          </p:cNvPr>
          <p:cNvSpPr txBox="1"/>
          <p:nvPr/>
        </p:nvSpPr>
        <p:spPr>
          <a:xfrm>
            <a:off x="-42694" y="193987"/>
            <a:ext cx="12115799" cy="954107"/>
          </a:xfrm>
          <a:prstGeom prst="rect">
            <a:avLst/>
          </a:prstGeom>
          <a:noFill/>
        </p:spPr>
        <p:txBody>
          <a:bodyPr wrap="square">
            <a:spAutoFit/>
          </a:bodyPr>
          <a:lstStyle/>
          <a:p>
            <a:pPr algn="ctr"/>
            <a:r>
              <a:rPr lang="en-US" sz="2800" b="1" dirty="0">
                <a:solidFill>
                  <a:schemeClr val="tx2"/>
                </a:solidFill>
              </a:rPr>
              <a:t>The potential for a parenting assessment integrated into pediatric practice and linked to effective</a:t>
            </a:r>
            <a:r>
              <a:rPr lang="en-US" sz="2800" b="1">
                <a:solidFill>
                  <a:schemeClr val="tx2"/>
                </a:solidFill>
              </a:rPr>
              <a:t>, brief interventions</a:t>
            </a:r>
            <a:endParaRPr lang="en-US" sz="2800" b="1" dirty="0">
              <a:solidFill>
                <a:schemeClr val="tx2"/>
              </a:solidFill>
            </a:endParaRPr>
          </a:p>
        </p:txBody>
      </p:sp>
      <p:sp>
        <p:nvSpPr>
          <p:cNvPr id="3" name="Rectangle 2">
            <a:extLst>
              <a:ext uri="{FF2B5EF4-FFF2-40B4-BE49-F238E27FC236}">
                <a16:creationId xmlns:a16="http://schemas.microsoft.com/office/drawing/2014/main" id="{E59DD66C-3445-44E2-AA48-9C10D74170EC}"/>
              </a:ext>
            </a:extLst>
          </p:cNvPr>
          <p:cNvSpPr/>
          <p:nvPr/>
        </p:nvSpPr>
        <p:spPr>
          <a:xfrm>
            <a:off x="7922191" y="4147953"/>
            <a:ext cx="3862979" cy="756914"/>
          </a:xfrm>
          <a:prstGeom prst="rect">
            <a:avLst/>
          </a:prstGeom>
          <a:gradFill>
            <a:gsLst>
              <a:gs pos="8000">
                <a:schemeClr val="tx2"/>
              </a:gs>
              <a:gs pos="0">
                <a:schemeClr val="tx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 </a:t>
            </a:r>
            <a:r>
              <a:rPr lang="en-US" sz="2400" b="1" dirty="0"/>
              <a:t>Support and reassurance</a:t>
            </a:r>
          </a:p>
        </p:txBody>
      </p:sp>
      <p:cxnSp>
        <p:nvCxnSpPr>
          <p:cNvPr id="19" name="Straight Arrow Connector 18">
            <a:extLst>
              <a:ext uri="{FF2B5EF4-FFF2-40B4-BE49-F238E27FC236}">
                <a16:creationId xmlns:a16="http://schemas.microsoft.com/office/drawing/2014/main" id="{CD962B78-A5E8-4292-83A1-645DCAD6732D}"/>
              </a:ext>
            </a:extLst>
          </p:cNvPr>
          <p:cNvCxnSpPr>
            <a:cxnSpLocks/>
          </p:cNvCxnSpPr>
          <p:nvPr/>
        </p:nvCxnSpPr>
        <p:spPr>
          <a:xfrm flipV="1">
            <a:off x="8077200" y="4258065"/>
            <a:ext cx="0" cy="516990"/>
          </a:xfrm>
          <a:prstGeom prst="straightConnector1">
            <a:avLst/>
          </a:prstGeom>
          <a:ln w="101600">
            <a:solidFill>
              <a:schemeClr val="bg1"/>
            </a:solidFill>
            <a:tailEnd type="triangle"/>
          </a:ln>
        </p:spPr>
        <p:style>
          <a:lnRef idx="3">
            <a:schemeClr val="accent6"/>
          </a:lnRef>
          <a:fillRef idx="0">
            <a:schemeClr val="accent6"/>
          </a:fillRef>
          <a:effectRef idx="2">
            <a:schemeClr val="accent6"/>
          </a:effectRef>
          <a:fontRef idx="minor">
            <a:schemeClr val="tx1"/>
          </a:fontRef>
        </p:style>
      </p:cxnSp>
      <p:pic>
        <p:nvPicPr>
          <p:cNvPr id="14" name="Audio 13">
            <a:hlinkClick r:id="" action="ppaction://media"/>
            <a:extLst>
              <a:ext uri="{FF2B5EF4-FFF2-40B4-BE49-F238E27FC236}">
                <a16:creationId xmlns:a16="http://schemas.microsoft.com/office/drawing/2014/main" id="{1A79D57B-9BA9-2949-9057-248C146A1D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6430558"/>
      </p:ext>
    </p:extLst>
  </p:cSld>
  <p:clrMapOvr>
    <a:masterClrMapping/>
  </p:clrMapOvr>
  <mc:AlternateContent xmlns:mc="http://schemas.openxmlformats.org/markup-compatibility/2006" xmlns:p14="http://schemas.microsoft.com/office/powerpoint/2010/main">
    <mc:Choice Requires="p14">
      <p:transition spd="slow" p14:dur="2000" advTm="41943"/>
    </mc:Choice>
    <mc:Fallback xmlns="">
      <p:transition spd="slow" advTm="4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66800" y="1600200"/>
            <a:ext cx="10369296" cy="3345576"/>
          </a:xfrm>
        </p:spPr>
        <p:txBody>
          <a:bodyPr vert="horz" wrap="square" lIns="0" tIns="34290" rIns="0" bIns="34290" numCol="1" rtlCol="0" anchor="b" anchorCtr="0" compatLnSpc="1">
            <a:prstTxWarp prst="textNoShape">
              <a:avLst/>
            </a:prstTxWarp>
            <a:noAutofit/>
          </a:bodyPr>
          <a:lstStyle/>
          <a:p>
            <a:br>
              <a:rPr lang="en-US" sz="2800" dirty="0"/>
            </a:br>
            <a:br>
              <a:rPr lang="en-US" sz="2800" dirty="0"/>
            </a:br>
            <a:r>
              <a:rPr lang="en-US" b="1" dirty="0">
                <a:solidFill>
                  <a:schemeClr val="tx2"/>
                </a:solidFill>
              </a:rPr>
              <a:t>Healthy Discipline 100%</a:t>
            </a:r>
            <a:br>
              <a:rPr lang="en-US" b="1" dirty="0">
                <a:solidFill>
                  <a:schemeClr val="tx2"/>
                </a:solidFill>
              </a:rPr>
            </a:br>
            <a:r>
              <a:rPr lang="en-US" sz="4800" dirty="0"/>
              <a:t> </a:t>
            </a:r>
            <a:br>
              <a:rPr lang="en-US" sz="3200" b="1" dirty="0">
                <a:solidFill>
                  <a:schemeClr val="tx2"/>
                </a:solidFill>
              </a:rPr>
            </a:br>
            <a:r>
              <a:rPr lang="en-US" sz="3200" b="1" dirty="0">
                <a:solidFill>
                  <a:schemeClr val="tx2"/>
                </a:solidFill>
              </a:rPr>
              <a:t>Our goal, albeit aspirational, is for 100% of parents to know about healthy discipline strategies</a:t>
            </a:r>
            <a:br>
              <a:rPr lang="en-US" sz="1400" dirty="0"/>
            </a:br>
            <a:endParaRPr lang="fr-CA" sz="2800" dirty="0">
              <a:solidFill>
                <a:schemeClr val="tx1">
                  <a:lumMod val="85000"/>
                  <a:lumOff val="15000"/>
                </a:schemeClr>
              </a:solidFill>
            </a:endParaRPr>
          </a:p>
        </p:txBody>
      </p:sp>
      <p:sp>
        <p:nvSpPr>
          <p:cNvPr id="3" name="Sous-titre 2"/>
          <p:cNvSpPr>
            <a:spLocks noGrp="1"/>
          </p:cNvSpPr>
          <p:nvPr>
            <p:ph type="subTitle" idx="1"/>
          </p:nvPr>
        </p:nvSpPr>
        <p:spPr>
          <a:xfrm>
            <a:off x="1752600" y="5029200"/>
            <a:ext cx="8280967" cy="838200"/>
          </a:xfrm>
        </p:spPr>
        <p:txBody>
          <a:bodyPr rtlCol="0">
            <a:normAutofit/>
          </a:bodyPr>
          <a:lstStyle/>
          <a:p>
            <a:pPr>
              <a:defRPr/>
            </a:pPr>
            <a:endParaRPr lang="en-US" sz="1300" dirty="0"/>
          </a:p>
          <a:p>
            <a:pPr>
              <a:defRPr/>
            </a:pPr>
            <a:endParaRPr lang="en-US" sz="2100" dirty="0"/>
          </a:p>
          <a:p>
            <a:pPr>
              <a:defRPr/>
            </a:pPr>
            <a:endParaRPr lang="fr-CA" sz="1400" dirty="0">
              <a:solidFill>
                <a:schemeClr val="tx1">
                  <a:lumMod val="85000"/>
                  <a:lumOff val="15000"/>
                </a:schemeClr>
              </a:solidFill>
            </a:endParaRPr>
          </a:p>
        </p:txBody>
      </p:sp>
    </p:spTree>
    <p:extLst>
      <p:ext uri="{BB962C8B-B14F-4D97-AF65-F5344CB8AC3E}">
        <p14:creationId xmlns:p14="http://schemas.microsoft.com/office/powerpoint/2010/main" val="1553647673"/>
      </p:ext>
    </p:extLst>
  </p:cSld>
  <p:clrMapOvr>
    <a:masterClrMapping/>
  </p:clrMapOvr>
  <mc:AlternateContent xmlns:mc="http://schemas.openxmlformats.org/markup-compatibility/2006" xmlns:p14="http://schemas.microsoft.com/office/powerpoint/2010/main">
    <mc:Choice Requires="p14">
      <p:transition spd="slow" p14:dur="2000" advTm="4581"/>
    </mc:Choice>
    <mc:Fallback xmlns="">
      <p:transition spd="slow" advTm="458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98CA-C8CA-8EAB-DF1F-642A1FA4D8D3}"/>
              </a:ext>
            </a:extLst>
          </p:cNvPr>
          <p:cNvSpPr>
            <a:spLocks noGrp="1"/>
          </p:cNvSpPr>
          <p:nvPr>
            <p:ph type="title"/>
          </p:nvPr>
        </p:nvSpPr>
        <p:spPr>
          <a:xfrm>
            <a:off x="381000" y="533400"/>
            <a:ext cx="10972800" cy="1143000"/>
          </a:xfrm>
        </p:spPr>
        <p:txBody>
          <a:bodyPr/>
          <a:lstStyle/>
          <a:p>
            <a:r>
              <a:rPr lang="en-US" dirty="0"/>
              <a:t>Acknowledgments</a:t>
            </a:r>
          </a:p>
        </p:txBody>
      </p:sp>
      <p:sp>
        <p:nvSpPr>
          <p:cNvPr id="3" name="Content Placeholder 2">
            <a:extLst>
              <a:ext uri="{FF2B5EF4-FFF2-40B4-BE49-F238E27FC236}">
                <a16:creationId xmlns:a16="http://schemas.microsoft.com/office/drawing/2014/main" id="{7911774A-3306-F282-ABAB-DF38505A3122}"/>
              </a:ext>
            </a:extLst>
          </p:cNvPr>
          <p:cNvSpPr>
            <a:spLocks noGrp="1"/>
          </p:cNvSpPr>
          <p:nvPr>
            <p:ph idx="1"/>
          </p:nvPr>
        </p:nvSpPr>
        <p:spPr>
          <a:xfrm>
            <a:off x="609600" y="1828800"/>
            <a:ext cx="10972800" cy="3535363"/>
          </a:xfrm>
        </p:spPr>
        <p:txBody>
          <a:bodyPr/>
          <a:lstStyle/>
          <a:p>
            <a:r>
              <a:rPr lang="en-US" sz="2800" dirty="0"/>
              <a:t>Vanderbilt University and Vanderbilt University Medical Center (VUMC)</a:t>
            </a:r>
          </a:p>
          <a:p>
            <a:pPr lvl="1"/>
            <a:r>
              <a:rPr lang="en-US" sz="2400" dirty="0"/>
              <a:t>VUMC Department of Pediatrics</a:t>
            </a:r>
          </a:p>
          <a:p>
            <a:pPr lvl="1"/>
            <a:r>
              <a:rPr lang="en-US" sz="2400" dirty="0"/>
              <a:t>VUMC Division of General Pediatrics</a:t>
            </a:r>
          </a:p>
          <a:p>
            <a:pPr lvl="1"/>
            <a:r>
              <a:rPr lang="en-US" sz="2400" dirty="0"/>
              <a:t>Vanderbilt Interpreter Services</a:t>
            </a:r>
          </a:p>
          <a:p>
            <a:pPr lvl="1"/>
            <a:r>
              <a:rPr lang="en-US" sz="2400" dirty="0"/>
              <a:t>Vanderbilt Heard University Libraries</a:t>
            </a:r>
          </a:p>
          <a:p>
            <a:pPr lvl="1"/>
            <a:r>
              <a:rPr lang="en-US" sz="2400" dirty="0"/>
              <a:t>Vanderbilt Center for Technology Transfer and Commercialization</a:t>
            </a:r>
          </a:p>
          <a:p>
            <a:r>
              <a:rPr lang="en-US" sz="2800" dirty="0"/>
              <a:t>Funding: Tennessee Department of Health	</a:t>
            </a:r>
          </a:p>
          <a:p>
            <a:pPr lvl="1"/>
            <a:r>
              <a:rPr lang="en-US" sz="2400"/>
              <a:t>Tennessee </a:t>
            </a:r>
            <a:r>
              <a:rPr lang="en-US" sz="2400" dirty="0"/>
              <a:t>Department of Children’s Services, Building Strong Brains Tennessee Programs, Projects and Activities, 2017-2019</a:t>
            </a:r>
          </a:p>
          <a:p>
            <a:pPr lvl="1"/>
            <a:endParaRPr lang="en-US" sz="2400" dirty="0"/>
          </a:p>
        </p:txBody>
      </p:sp>
    </p:spTree>
    <p:extLst>
      <p:ext uri="{BB962C8B-B14F-4D97-AF65-F5344CB8AC3E}">
        <p14:creationId xmlns:p14="http://schemas.microsoft.com/office/powerpoint/2010/main" val="494955775"/>
      </p:ext>
    </p:extLst>
  </p:cSld>
  <p:clrMapOvr>
    <a:masterClrMapping/>
  </p:clrMapOvr>
  <mc:AlternateContent xmlns:mc="http://schemas.openxmlformats.org/markup-compatibility/2006" xmlns:p14="http://schemas.microsoft.com/office/powerpoint/2010/main">
    <mc:Choice Requires="p14">
      <p:transition spd="slow" p14:dur="2000" advTm="5938"/>
    </mc:Choice>
    <mc:Fallback xmlns="">
      <p:transition spd="slow" advTm="593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542F-AA61-4CCE-4486-7CE1F98A4833}"/>
              </a:ext>
            </a:extLst>
          </p:cNvPr>
          <p:cNvSpPr>
            <a:spLocks noGrp="1"/>
          </p:cNvSpPr>
          <p:nvPr>
            <p:ph type="title"/>
          </p:nvPr>
        </p:nvSpPr>
        <p:spPr>
          <a:xfrm>
            <a:off x="622570" y="914400"/>
            <a:ext cx="10972800" cy="1143000"/>
          </a:xfrm>
        </p:spPr>
        <p:txBody>
          <a:bodyPr/>
          <a:lstStyle/>
          <a:p>
            <a:r>
              <a:rPr lang="en-US" dirty="0"/>
              <a:t>References and Contact Information</a:t>
            </a:r>
          </a:p>
        </p:txBody>
      </p:sp>
      <p:sp>
        <p:nvSpPr>
          <p:cNvPr id="3" name="Content Placeholder 2">
            <a:extLst>
              <a:ext uri="{FF2B5EF4-FFF2-40B4-BE49-F238E27FC236}">
                <a16:creationId xmlns:a16="http://schemas.microsoft.com/office/drawing/2014/main" id="{41A161E6-B52F-0056-A875-937910B7276A}"/>
              </a:ext>
            </a:extLst>
          </p:cNvPr>
          <p:cNvSpPr>
            <a:spLocks noGrp="1"/>
          </p:cNvSpPr>
          <p:nvPr>
            <p:ph idx="1"/>
          </p:nvPr>
        </p:nvSpPr>
        <p:spPr>
          <a:xfrm>
            <a:off x="622570" y="2042809"/>
            <a:ext cx="10972800" cy="3535363"/>
          </a:xfrm>
        </p:spPr>
        <p:txBody>
          <a:bodyPr/>
          <a:lstStyle/>
          <a:p>
            <a:r>
              <a:rPr lang="en-US" sz="2800" dirty="0"/>
              <a:t>Validation manuscript:</a:t>
            </a:r>
          </a:p>
          <a:p>
            <a:pPr lvl="1"/>
            <a:r>
              <a:rPr lang="en-US" sz="2000" b="0" i="0" dirty="0" err="1">
                <a:solidFill>
                  <a:srgbClr val="333333"/>
                </a:solidFill>
                <a:effectLst/>
                <a:latin typeface="Open Sans" panose="020B0606030504020204" pitchFamily="34" charset="0"/>
              </a:rPr>
              <a:t>Sausen</a:t>
            </a:r>
            <a:r>
              <a:rPr lang="en-US" sz="2000" b="0" i="0" dirty="0">
                <a:solidFill>
                  <a:srgbClr val="333333"/>
                </a:solidFill>
                <a:effectLst/>
                <a:latin typeface="Open Sans" panose="020B0606030504020204" pitchFamily="34" charset="0"/>
              </a:rPr>
              <a:t> K.A., Randolph J.W., </a:t>
            </a:r>
            <a:r>
              <a:rPr lang="en-US" sz="2000" b="0" i="0" dirty="0" err="1">
                <a:solidFill>
                  <a:srgbClr val="333333"/>
                </a:solidFill>
                <a:effectLst/>
                <a:latin typeface="Open Sans" panose="020B0606030504020204" pitchFamily="34" charset="0"/>
              </a:rPr>
              <a:t>Casciato</a:t>
            </a:r>
            <a:r>
              <a:rPr lang="en-US" sz="2000" b="0" i="0" dirty="0">
                <a:solidFill>
                  <a:srgbClr val="333333"/>
                </a:solidFill>
                <a:effectLst/>
                <a:latin typeface="Open Sans" panose="020B0606030504020204" pitchFamily="34" charset="0"/>
              </a:rPr>
              <a:t> A.N., Dietrich M.S., Scholer S.J. </a:t>
            </a:r>
            <a:r>
              <a:rPr lang="en-US" sz="2000" b="0" i="1" u="sng" dirty="0">
                <a:solidFill>
                  <a:srgbClr val="23527C"/>
                </a:solidFill>
                <a:effectLst/>
                <a:latin typeface="Open Sans" panose="020B0606030504020204" pitchFamily="34" charset="0"/>
                <a:hlinkClick r:id="rId2"/>
              </a:rPr>
              <a:t>The Development, Preliminary Validation, and Clinical Application of the Quick Parenting Assessment</a:t>
            </a:r>
            <a:r>
              <a:rPr lang="en-US" sz="2000" b="0" i="0" dirty="0">
                <a:solidFill>
                  <a:srgbClr val="333333"/>
                </a:solidFill>
                <a:effectLst/>
                <a:latin typeface="Open Sans" panose="020B0606030504020204" pitchFamily="34" charset="0"/>
              </a:rPr>
              <a:t>. </a:t>
            </a:r>
            <a:r>
              <a:rPr lang="en-US" sz="2000" b="0" i="0" dirty="0" err="1">
                <a:solidFill>
                  <a:srgbClr val="333333"/>
                </a:solidFill>
                <a:effectLst/>
                <a:latin typeface="Open Sans" panose="020B0606030504020204" pitchFamily="34" charset="0"/>
              </a:rPr>
              <a:t>Prev</a:t>
            </a:r>
            <a:r>
              <a:rPr lang="en-US" sz="2000" b="0" i="0" dirty="0">
                <a:solidFill>
                  <a:srgbClr val="333333"/>
                </a:solidFill>
                <a:effectLst/>
                <a:latin typeface="Open Sans" panose="020B0606030504020204" pitchFamily="34" charset="0"/>
              </a:rPr>
              <a:t> Sci. 2021 Nov 15. [</a:t>
            </a:r>
            <a:r>
              <a:rPr lang="en-US" sz="2000" b="0" i="0" u="sng" dirty="0">
                <a:solidFill>
                  <a:srgbClr val="23527C"/>
                </a:solidFill>
                <a:effectLst/>
                <a:latin typeface="Open Sans" panose="020B0606030504020204" pitchFamily="34" charset="0"/>
                <a:hlinkClick r:id="rId3"/>
              </a:rPr>
              <a:t>Full text</a:t>
            </a:r>
            <a:r>
              <a:rPr lang="en-US" sz="2000" b="0" i="0" dirty="0">
                <a:solidFill>
                  <a:srgbClr val="333333"/>
                </a:solidFill>
                <a:effectLst/>
                <a:latin typeface="Open Sans" panose="020B0606030504020204" pitchFamily="34" charset="0"/>
              </a:rPr>
              <a:t>]</a:t>
            </a:r>
            <a:endParaRPr lang="en-US" sz="2000" dirty="0"/>
          </a:p>
          <a:p>
            <a:r>
              <a:rPr lang="en-US" sz="2800" dirty="0"/>
              <a:t>QPA written instructions: </a:t>
            </a:r>
            <a:r>
              <a:rPr lang="en-US" sz="2800" dirty="0">
                <a:hlinkClick r:id="rId4"/>
              </a:rPr>
              <a:t>www.quickparentingassessment.org</a:t>
            </a:r>
            <a:r>
              <a:rPr lang="en-US" sz="2800" dirty="0"/>
              <a:t> </a:t>
            </a:r>
          </a:p>
          <a:p>
            <a:r>
              <a:rPr lang="en-US" sz="2800" dirty="0"/>
              <a:t>Contact for inquiries, research, and collaboration: </a:t>
            </a:r>
            <a:r>
              <a:rPr lang="en-US" sz="2800" dirty="0">
                <a:hlinkClick r:id="rId5"/>
              </a:rPr>
              <a:t>Seth.Scholer@VUMC.org</a:t>
            </a:r>
            <a:endParaRPr lang="en-US" sz="2800" dirty="0"/>
          </a:p>
          <a:p>
            <a:r>
              <a:rPr lang="en-US" sz="2800" dirty="0"/>
              <a:t>Thank you for viewing!</a:t>
            </a:r>
          </a:p>
          <a:p>
            <a:endParaRPr lang="en-US" dirty="0"/>
          </a:p>
        </p:txBody>
      </p:sp>
    </p:spTree>
    <p:extLst>
      <p:ext uri="{BB962C8B-B14F-4D97-AF65-F5344CB8AC3E}">
        <p14:creationId xmlns:p14="http://schemas.microsoft.com/office/powerpoint/2010/main" val="3924270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1" name="Audio 70">
            <a:hlinkClick r:id="" action="ppaction://media"/>
            <a:extLst>
              <a:ext uri="{FF2B5EF4-FFF2-40B4-BE49-F238E27FC236}">
                <a16:creationId xmlns:a16="http://schemas.microsoft.com/office/drawing/2014/main" id="{8F9F4279-0CB7-0EB0-7DD6-221C413697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3" name="Picture 2">
            <a:extLst>
              <a:ext uri="{FF2B5EF4-FFF2-40B4-BE49-F238E27FC236}">
                <a16:creationId xmlns:a16="http://schemas.microsoft.com/office/drawing/2014/main" id="{EA9F878D-B12F-7D77-B1C1-11A77089DC63}"/>
              </a:ext>
            </a:extLst>
          </p:cNvPr>
          <p:cNvPicPr>
            <a:picLocks noChangeAspect="1"/>
          </p:cNvPicPr>
          <p:nvPr/>
        </p:nvPicPr>
        <p:blipFill>
          <a:blip r:embed="rId5"/>
          <a:stretch>
            <a:fillRect/>
          </a:stretch>
        </p:blipFill>
        <p:spPr>
          <a:xfrm>
            <a:off x="1594959" y="164068"/>
            <a:ext cx="8904158" cy="2904619"/>
          </a:xfrm>
          <a:prstGeom prst="rect">
            <a:avLst/>
          </a:prstGeom>
        </p:spPr>
      </p:pic>
      <p:sp>
        <p:nvSpPr>
          <p:cNvPr id="7" name="TextBox 6">
            <a:extLst>
              <a:ext uri="{FF2B5EF4-FFF2-40B4-BE49-F238E27FC236}">
                <a16:creationId xmlns:a16="http://schemas.microsoft.com/office/drawing/2014/main" id="{AE24BCE9-272D-B5E4-26A3-8E444E29447E}"/>
              </a:ext>
            </a:extLst>
          </p:cNvPr>
          <p:cNvSpPr txBox="1"/>
          <p:nvPr/>
        </p:nvSpPr>
        <p:spPr>
          <a:xfrm>
            <a:off x="9132821" y="6324600"/>
            <a:ext cx="1838965" cy="369332"/>
          </a:xfrm>
          <a:prstGeom prst="rect">
            <a:avLst/>
          </a:prstGeom>
          <a:noFill/>
        </p:spPr>
        <p:txBody>
          <a:bodyPr wrap="none" rtlCol="0">
            <a:spAutoFit/>
          </a:bodyPr>
          <a:lstStyle/>
          <a:p>
            <a:r>
              <a:rPr lang="en-US" i="1" dirty="0"/>
              <a:t>Pediatrics</a:t>
            </a:r>
            <a:r>
              <a:rPr lang="en-US" dirty="0"/>
              <a:t>, 2015</a:t>
            </a:r>
          </a:p>
        </p:txBody>
      </p:sp>
      <p:pic>
        <p:nvPicPr>
          <p:cNvPr id="9" name="Picture 8">
            <a:extLst>
              <a:ext uri="{FF2B5EF4-FFF2-40B4-BE49-F238E27FC236}">
                <a16:creationId xmlns:a16="http://schemas.microsoft.com/office/drawing/2014/main" id="{02B68C7F-A32A-6FD8-B4F9-85DC79329CBE}"/>
              </a:ext>
            </a:extLst>
          </p:cNvPr>
          <p:cNvPicPr>
            <a:picLocks noChangeAspect="1"/>
          </p:cNvPicPr>
          <p:nvPr/>
        </p:nvPicPr>
        <p:blipFill>
          <a:blip r:embed="rId6"/>
          <a:stretch>
            <a:fillRect/>
          </a:stretch>
        </p:blipFill>
        <p:spPr>
          <a:xfrm>
            <a:off x="1594959" y="3345333"/>
            <a:ext cx="8904158" cy="2493834"/>
          </a:xfrm>
          <a:prstGeom prst="rect">
            <a:avLst/>
          </a:prstGeom>
        </p:spPr>
      </p:pic>
    </p:spTree>
    <p:extLst>
      <p:ext uri="{BB962C8B-B14F-4D97-AF65-F5344CB8AC3E}">
        <p14:creationId xmlns:p14="http://schemas.microsoft.com/office/powerpoint/2010/main" val="2318127976"/>
      </p:ext>
    </p:extLst>
  </p:cSld>
  <p:clrMapOvr>
    <a:masterClrMapping/>
  </p:clrMapOvr>
  <mc:AlternateContent xmlns:mc="http://schemas.openxmlformats.org/markup-compatibility/2006" xmlns:p14="http://schemas.microsoft.com/office/powerpoint/2010/main">
    <mc:Choice Requires="p14">
      <p:transition spd="slow" p14:dur="2000" advTm="20110"/>
    </mc:Choice>
    <mc:Fallback xmlns="">
      <p:transition spd="slow" advTm="2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F1053-5E27-8935-F210-3F374B3C9A8D}"/>
              </a:ext>
            </a:extLst>
          </p:cNvPr>
          <p:cNvSpPr>
            <a:spLocks noGrp="1"/>
          </p:cNvSpPr>
          <p:nvPr>
            <p:ph type="title"/>
          </p:nvPr>
        </p:nvSpPr>
        <p:spPr>
          <a:xfrm>
            <a:off x="537030" y="555709"/>
            <a:ext cx="11572674" cy="1062016"/>
          </a:xfrm>
        </p:spPr>
        <p:txBody>
          <a:bodyPr/>
          <a:lstStyle/>
          <a:p>
            <a:r>
              <a:rPr lang="en-US" sz="2800" dirty="0">
                <a:solidFill>
                  <a:schemeClr val="tx2"/>
                </a:solidFill>
              </a:rPr>
              <a:t>The Development, Preliminary Validation, and Clinical Application of the QPA</a:t>
            </a:r>
          </a:p>
        </p:txBody>
      </p:sp>
      <p:sp>
        <p:nvSpPr>
          <p:cNvPr id="3" name="Content Placeholder 2">
            <a:extLst>
              <a:ext uri="{FF2B5EF4-FFF2-40B4-BE49-F238E27FC236}">
                <a16:creationId xmlns:a16="http://schemas.microsoft.com/office/drawing/2014/main" id="{BBE5977D-F908-E1F2-2F98-E6B15A31A38D}"/>
              </a:ext>
            </a:extLst>
          </p:cNvPr>
          <p:cNvSpPr>
            <a:spLocks noGrp="1"/>
          </p:cNvSpPr>
          <p:nvPr>
            <p:ph idx="1"/>
          </p:nvPr>
        </p:nvSpPr>
        <p:spPr>
          <a:xfrm>
            <a:off x="205513" y="1447800"/>
            <a:ext cx="5585687" cy="4419600"/>
          </a:xfrm>
        </p:spPr>
        <p:txBody>
          <a:bodyPr/>
          <a:lstStyle/>
          <a:p>
            <a:r>
              <a:rPr lang="en-US" sz="2000" dirty="0"/>
              <a:t>Despite the acknowledgment that parenting is a strong social determinant </a:t>
            </a:r>
            <a:r>
              <a:rPr lang="en-US" sz="2000"/>
              <a:t>of health, </a:t>
            </a:r>
            <a:r>
              <a:rPr lang="en-US" sz="2000" dirty="0"/>
              <a:t>parenting is not routinely assessed and addressed during the pediatric primary care visit.  </a:t>
            </a:r>
          </a:p>
          <a:p>
            <a:r>
              <a:rPr lang="en-US" sz="2000" dirty="0"/>
              <a:t>There are validated parenting assessment tools, but most are too long for clinical use.   </a:t>
            </a:r>
          </a:p>
          <a:p>
            <a:r>
              <a:rPr lang="en-US" sz="2000" dirty="0"/>
              <a:t>This led to the development, preliminary validation, and clinical application of the QPA.*</a:t>
            </a:r>
          </a:p>
          <a:p>
            <a:pPr lvl="1"/>
            <a:r>
              <a:rPr lang="en-US" sz="1800" dirty="0"/>
              <a:t>Children, ages 4-10, with QPAs &gt; 4 were nine times more likely to have behavior problems compared with children with QPAs </a:t>
            </a:r>
            <a:r>
              <a:rPr lang="en-US" sz="1800" u="sng" dirty="0"/>
              <a:t>&lt;</a:t>
            </a:r>
            <a:r>
              <a:rPr lang="en-US" sz="1800" dirty="0"/>
              <a:t> 2. </a:t>
            </a:r>
          </a:p>
          <a:p>
            <a:pPr lvl="1"/>
            <a:r>
              <a:rPr lang="en-US" sz="1800" dirty="0"/>
              <a:t>In 2021, we started to routinely administer the QPA in our clinic at the 15 month, 30 month, 5 year, and 8 year well child visits. </a:t>
            </a:r>
          </a:p>
          <a:p>
            <a:pPr marL="0" indent="0">
              <a:buNone/>
            </a:pPr>
            <a:endParaRPr lang="en-US" sz="2000" dirty="0"/>
          </a:p>
          <a:p>
            <a:pPr lvl="1"/>
            <a:endParaRPr lang="en-US" sz="1800" dirty="0"/>
          </a:p>
        </p:txBody>
      </p:sp>
      <p:sp>
        <p:nvSpPr>
          <p:cNvPr id="4" name="TextBox 3">
            <a:extLst>
              <a:ext uri="{FF2B5EF4-FFF2-40B4-BE49-F238E27FC236}">
                <a16:creationId xmlns:a16="http://schemas.microsoft.com/office/drawing/2014/main" id="{36FD36A7-7E7D-5DD8-CAF6-434F5CEA7C74}"/>
              </a:ext>
            </a:extLst>
          </p:cNvPr>
          <p:cNvSpPr txBox="1"/>
          <p:nvPr/>
        </p:nvSpPr>
        <p:spPr>
          <a:xfrm>
            <a:off x="8591860" y="6243935"/>
            <a:ext cx="2903359" cy="369332"/>
          </a:xfrm>
          <a:prstGeom prst="rect">
            <a:avLst/>
          </a:prstGeom>
          <a:noFill/>
        </p:spPr>
        <p:txBody>
          <a:bodyPr wrap="none" rtlCol="0">
            <a:spAutoFit/>
          </a:bodyPr>
          <a:lstStyle/>
          <a:p>
            <a:r>
              <a:rPr lang="en-US" i="1" dirty="0">
                <a:hlinkClick r:id="rId5"/>
              </a:rPr>
              <a:t>*Prevention Science. </a:t>
            </a:r>
            <a:r>
              <a:rPr lang="en-US" dirty="0">
                <a:hlinkClick r:id="rId5"/>
              </a:rPr>
              <a:t>2021</a:t>
            </a:r>
            <a:endParaRPr lang="en-US" dirty="0"/>
          </a:p>
        </p:txBody>
      </p:sp>
      <p:pic>
        <p:nvPicPr>
          <p:cNvPr id="6" name="Picture 5">
            <a:extLst>
              <a:ext uri="{FF2B5EF4-FFF2-40B4-BE49-F238E27FC236}">
                <a16:creationId xmlns:a16="http://schemas.microsoft.com/office/drawing/2014/main" id="{68F726C6-0D13-9144-56A9-07E9947E274B}"/>
              </a:ext>
            </a:extLst>
          </p:cNvPr>
          <p:cNvPicPr>
            <a:picLocks noChangeAspect="1"/>
          </p:cNvPicPr>
          <p:nvPr/>
        </p:nvPicPr>
        <p:blipFill>
          <a:blip r:embed="rId6"/>
          <a:stretch>
            <a:fillRect/>
          </a:stretch>
        </p:blipFill>
        <p:spPr>
          <a:xfrm>
            <a:off x="5869426" y="1752600"/>
            <a:ext cx="6269462" cy="3505200"/>
          </a:xfrm>
          <a:prstGeom prst="rect">
            <a:avLst/>
          </a:prstGeom>
          <a:ln>
            <a:solidFill>
              <a:schemeClr val="accent1">
                <a:shade val="95000"/>
                <a:satMod val="105000"/>
              </a:schemeClr>
            </a:solidFill>
          </a:ln>
        </p:spPr>
      </p:pic>
      <p:pic>
        <p:nvPicPr>
          <p:cNvPr id="19" name="Audio 18">
            <a:hlinkClick r:id="" action="ppaction://media"/>
            <a:extLst>
              <a:ext uri="{FF2B5EF4-FFF2-40B4-BE49-F238E27FC236}">
                <a16:creationId xmlns:a16="http://schemas.microsoft.com/office/drawing/2014/main" id="{10E004D5-2F73-82D7-9E55-3D1E933839F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51704138"/>
      </p:ext>
    </p:extLst>
  </p:cSld>
  <p:clrMapOvr>
    <a:masterClrMapping/>
  </p:clrMapOvr>
  <mc:AlternateContent xmlns:mc="http://schemas.openxmlformats.org/markup-compatibility/2006" xmlns:p14="http://schemas.microsoft.com/office/powerpoint/2010/main">
    <mc:Choice Requires="p14">
      <p:transition spd="slow" p14:dur="2000" advTm="61904"/>
    </mc:Choice>
    <mc:Fallback xmlns="">
      <p:transition spd="slow" advTm="6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082E-7391-48F0-BE54-F3486EDF85A8}"/>
              </a:ext>
            </a:extLst>
          </p:cNvPr>
          <p:cNvSpPr>
            <a:spLocks noGrp="1"/>
          </p:cNvSpPr>
          <p:nvPr>
            <p:ph type="title"/>
          </p:nvPr>
        </p:nvSpPr>
        <p:spPr>
          <a:xfrm>
            <a:off x="838200" y="990600"/>
            <a:ext cx="9753600" cy="857250"/>
          </a:xfrm>
        </p:spPr>
        <p:txBody>
          <a:bodyPr/>
          <a:lstStyle/>
          <a:p>
            <a:r>
              <a:rPr lang="en-US" dirty="0">
                <a:solidFill>
                  <a:schemeClr val="tx2"/>
                </a:solidFill>
              </a:rPr>
              <a:t>QPA Perspectives and Process Measures</a:t>
            </a:r>
          </a:p>
        </p:txBody>
      </p:sp>
      <p:graphicFrame>
        <p:nvGraphicFramePr>
          <p:cNvPr id="4" name="Table 4">
            <a:extLst>
              <a:ext uri="{FF2B5EF4-FFF2-40B4-BE49-F238E27FC236}">
                <a16:creationId xmlns:a16="http://schemas.microsoft.com/office/drawing/2014/main" id="{44A06D45-3D7D-4BF0-A635-5531F4970502}"/>
              </a:ext>
            </a:extLst>
          </p:cNvPr>
          <p:cNvGraphicFramePr>
            <a:graphicFrameLocks noGrp="1"/>
          </p:cNvGraphicFramePr>
          <p:nvPr>
            <p:extLst>
              <p:ext uri="{D42A27DB-BD31-4B8C-83A1-F6EECF244321}">
                <p14:modId xmlns:p14="http://schemas.microsoft.com/office/powerpoint/2010/main" val="1115833112"/>
              </p:ext>
            </p:extLst>
          </p:nvPr>
        </p:nvGraphicFramePr>
        <p:xfrm>
          <a:off x="152400" y="1992959"/>
          <a:ext cx="11582400" cy="4849801"/>
        </p:xfrm>
        <a:graphic>
          <a:graphicData uri="http://schemas.openxmlformats.org/drawingml/2006/table">
            <a:tbl>
              <a:tblPr firstRow="1" bandRow="1">
                <a:tableStyleId>{5C22544A-7EE6-4342-B048-85BDC9FD1C3A}</a:tableStyleId>
              </a:tblPr>
              <a:tblGrid>
                <a:gridCol w="8107680">
                  <a:extLst>
                    <a:ext uri="{9D8B030D-6E8A-4147-A177-3AD203B41FA5}">
                      <a16:colId xmlns:a16="http://schemas.microsoft.com/office/drawing/2014/main" val="2858479368"/>
                    </a:ext>
                  </a:extLst>
                </a:gridCol>
                <a:gridCol w="1698752">
                  <a:extLst>
                    <a:ext uri="{9D8B030D-6E8A-4147-A177-3AD203B41FA5}">
                      <a16:colId xmlns:a16="http://schemas.microsoft.com/office/drawing/2014/main" val="790999831"/>
                    </a:ext>
                  </a:extLst>
                </a:gridCol>
                <a:gridCol w="1775968">
                  <a:extLst>
                    <a:ext uri="{9D8B030D-6E8A-4147-A177-3AD203B41FA5}">
                      <a16:colId xmlns:a16="http://schemas.microsoft.com/office/drawing/2014/main" val="3750244987"/>
                    </a:ext>
                  </a:extLst>
                </a:gridCol>
              </a:tblGrid>
              <a:tr h="668715">
                <a:tc>
                  <a:txBody>
                    <a:bodyPr/>
                    <a:lstStyle/>
                    <a:p>
                      <a:r>
                        <a:rPr lang="en-US" sz="1800" dirty="0"/>
                        <a:t>Perspectives and Process Measures</a:t>
                      </a:r>
                    </a:p>
                  </a:txBody>
                  <a:tcPr/>
                </a:tc>
                <a:tc>
                  <a:txBody>
                    <a:bodyPr/>
                    <a:lstStyle/>
                    <a:p>
                      <a:pPr algn="ctr"/>
                      <a:r>
                        <a:rPr lang="en-US" sz="1800" dirty="0"/>
                        <a:t>Health Care Provider</a:t>
                      </a:r>
                    </a:p>
                  </a:txBody>
                  <a:tcPr/>
                </a:tc>
                <a:tc>
                  <a:txBody>
                    <a:bodyPr/>
                    <a:lstStyle/>
                    <a:p>
                      <a:pPr algn="ctr"/>
                      <a:r>
                        <a:rPr lang="en-US" sz="1800" dirty="0"/>
                        <a:t>Parent</a:t>
                      </a:r>
                    </a:p>
                  </a:txBody>
                  <a:tcPr/>
                </a:tc>
                <a:extLst>
                  <a:ext uri="{0D108BD9-81ED-4DB2-BD59-A6C34878D82A}">
                    <a16:rowId xmlns:a16="http://schemas.microsoft.com/office/drawing/2014/main" val="4094777910"/>
                  </a:ext>
                </a:extLst>
              </a:tr>
              <a:tr h="454124">
                <a:tc>
                  <a:txBody>
                    <a:bodyPr/>
                    <a:lstStyle/>
                    <a:p>
                      <a:r>
                        <a:rPr lang="en-US" sz="1800" dirty="0">
                          <a:solidFill>
                            <a:schemeClr val="tx1"/>
                          </a:solidFill>
                        </a:rPr>
                        <a:t>Should health care providers ask questions about how children are disciplined </a:t>
                      </a:r>
                    </a:p>
                    <a:p>
                      <a:r>
                        <a:rPr lang="en-US" sz="1800" dirty="0">
                          <a:solidFill>
                            <a:schemeClr val="tx1"/>
                          </a:solidFill>
                        </a:rPr>
                        <a:t>   QPA completed but not reviewed</a:t>
                      </a:r>
                    </a:p>
                    <a:p>
                      <a:r>
                        <a:rPr lang="en-US" sz="1800" dirty="0">
                          <a:solidFill>
                            <a:schemeClr val="tx1"/>
                          </a:solidFill>
                        </a:rPr>
                        <a:t>   QPA completed and reviewed</a:t>
                      </a:r>
                      <a:endParaRPr lang="en-US" sz="1800" dirty="0"/>
                    </a:p>
                  </a:txBody>
                  <a:tcPr/>
                </a:tc>
                <a:tc>
                  <a:txBody>
                    <a:bodyPr/>
                    <a:lstStyle/>
                    <a:p>
                      <a:pPr algn="ctr"/>
                      <a:endParaRPr lang="en-US" sz="1800" dirty="0"/>
                    </a:p>
                  </a:txBody>
                  <a:tcPr/>
                </a:tc>
                <a:tc>
                  <a:txBody>
                    <a:bodyPr/>
                    <a:lstStyle/>
                    <a:p>
                      <a:pPr algn="ctr"/>
                      <a:endParaRPr lang="en-US" sz="1800" dirty="0"/>
                    </a:p>
                    <a:p>
                      <a:pPr algn="ctr"/>
                      <a:r>
                        <a:rPr lang="en-US" sz="1800" dirty="0"/>
                        <a:t>80%</a:t>
                      </a:r>
                    </a:p>
                    <a:p>
                      <a:pPr algn="ctr"/>
                      <a:r>
                        <a:rPr lang="en-US" sz="1800" dirty="0"/>
                        <a:t>92%</a:t>
                      </a:r>
                    </a:p>
                  </a:txBody>
                  <a:tcPr/>
                </a:tc>
                <a:extLst>
                  <a:ext uri="{0D108BD9-81ED-4DB2-BD59-A6C34878D82A}">
                    <a16:rowId xmlns:a16="http://schemas.microsoft.com/office/drawing/2014/main" val="896923167"/>
                  </a:ext>
                </a:extLst>
              </a:tr>
              <a:tr h="454124">
                <a:tc>
                  <a:txBody>
                    <a:bodyPr/>
                    <a:lstStyle/>
                    <a:p>
                      <a:r>
                        <a:rPr lang="en-US" sz="1800" dirty="0"/>
                        <a:t>Helped with communication about parenting</a:t>
                      </a:r>
                    </a:p>
                  </a:txBody>
                  <a:tcPr/>
                </a:tc>
                <a:tc>
                  <a:txBody>
                    <a:bodyPr/>
                    <a:lstStyle/>
                    <a:p>
                      <a:pPr algn="ctr"/>
                      <a:r>
                        <a:rPr lang="en-US" sz="1800" dirty="0"/>
                        <a:t>75%</a:t>
                      </a:r>
                    </a:p>
                  </a:txBody>
                  <a:tcPr/>
                </a:tc>
                <a:tc>
                  <a:txBody>
                    <a:bodyPr/>
                    <a:lstStyle/>
                    <a:p>
                      <a:pPr algn="ctr"/>
                      <a:r>
                        <a:rPr lang="en-US" sz="1800" dirty="0"/>
                        <a:t>53%</a:t>
                      </a:r>
                    </a:p>
                  </a:txBody>
                  <a:tcPr/>
                </a:tc>
                <a:extLst>
                  <a:ext uri="{0D108BD9-81ED-4DB2-BD59-A6C34878D82A}">
                    <a16:rowId xmlns:a16="http://schemas.microsoft.com/office/drawing/2014/main" val="2785653312"/>
                  </a:ext>
                </a:extLst>
              </a:tr>
              <a:tr h="457200">
                <a:tc>
                  <a:txBody>
                    <a:bodyPr/>
                    <a:lstStyle/>
                    <a:p>
                      <a:r>
                        <a:rPr lang="en-US" sz="1800" dirty="0"/>
                        <a:t>Helped give right level of support</a:t>
                      </a:r>
                    </a:p>
                  </a:txBody>
                  <a:tcPr/>
                </a:tc>
                <a:tc>
                  <a:txBody>
                    <a:bodyPr/>
                    <a:lstStyle/>
                    <a:p>
                      <a:pPr algn="ctr"/>
                      <a:r>
                        <a:rPr lang="en-US" sz="1800" dirty="0"/>
                        <a:t>67%</a:t>
                      </a:r>
                    </a:p>
                  </a:txBody>
                  <a:tcPr/>
                </a:tc>
                <a:tc>
                  <a:txBody>
                    <a:bodyPr/>
                    <a:lstStyle/>
                    <a:p>
                      <a:pPr algn="ctr"/>
                      <a:r>
                        <a:rPr lang="en-US" sz="1800" dirty="0"/>
                        <a:t>89%</a:t>
                      </a:r>
                    </a:p>
                  </a:txBody>
                  <a:tcPr/>
                </a:tc>
                <a:extLst>
                  <a:ext uri="{0D108BD9-81ED-4DB2-BD59-A6C34878D82A}">
                    <a16:rowId xmlns:a16="http://schemas.microsoft.com/office/drawing/2014/main" val="1223068358"/>
                  </a:ext>
                </a:extLst>
              </a:tr>
              <a:tr h="441393">
                <a:tc>
                  <a:txBody>
                    <a:bodyPr/>
                    <a:lstStyle/>
                    <a:p>
                      <a:r>
                        <a:rPr lang="en-US" sz="1800" dirty="0"/>
                        <a:t>Added value to the well child visit</a:t>
                      </a:r>
                    </a:p>
                  </a:txBody>
                  <a:tcPr/>
                </a:tc>
                <a:tc>
                  <a:txBody>
                    <a:bodyPr/>
                    <a:lstStyle/>
                    <a:p>
                      <a:pPr algn="ctr"/>
                      <a:r>
                        <a:rPr lang="en-US" sz="1800" dirty="0"/>
                        <a:t>68%</a:t>
                      </a:r>
                    </a:p>
                  </a:txBody>
                  <a:tcPr/>
                </a:tc>
                <a:tc>
                  <a:txBody>
                    <a:bodyPr/>
                    <a:lstStyle/>
                    <a:p>
                      <a:pPr algn="ctr"/>
                      <a:r>
                        <a:rPr lang="en-US" sz="1800" dirty="0"/>
                        <a:t>78%</a:t>
                      </a:r>
                    </a:p>
                  </a:txBody>
                  <a:tcPr/>
                </a:tc>
                <a:extLst>
                  <a:ext uri="{0D108BD9-81ED-4DB2-BD59-A6C34878D82A}">
                    <a16:rowId xmlns:a16="http://schemas.microsoft.com/office/drawing/2014/main" val="4164523782"/>
                  </a:ext>
                </a:extLst>
              </a:tr>
              <a:tr h="959461">
                <a:tc>
                  <a:txBody>
                    <a:bodyPr/>
                    <a:lstStyle/>
                    <a:p>
                      <a:r>
                        <a:rPr lang="en-US" sz="1800" dirty="0"/>
                        <a:t>Parent plans to make changes on how they discipline at home</a:t>
                      </a:r>
                    </a:p>
                    <a:p>
                      <a:r>
                        <a:rPr lang="en-US" sz="1800" dirty="0"/>
                        <a:t>   </a:t>
                      </a:r>
                      <a:r>
                        <a:rPr lang="en-US" sz="1800" dirty="0">
                          <a:solidFill>
                            <a:srgbClr val="008000"/>
                          </a:solidFill>
                        </a:rPr>
                        <a:t>Low QPA (0-2)</a:t>
                      </a:r>
                    </a:p>
                    <a:p>
                      <a:r>
                        <a:rPr lang="en-US" sz="1800" dirty="0"/>
                        <a:t>   </a:t>
                      </a:r>
                      <a:r>
                        <a:rPr lang="en-US" sz="1800" dirty="0">
                          <a:solidFill>
                            <a:srgbClr val="C00000"/>
                          </a:solidFill>
                        </a:rPr>
                        <a:t>Elevated QPA (&gt;2)</a:t>
                      </a:r>
                    </a:p>
                  </a:txBody>
                  <a:tcPr/>
                </a:tc>
                <a:tc>
                  <a:txBody>
                    <a:bodyPr/>
                    <a:lstStyle/>
                    <a:p>
                      <a:pPr algn="ctr"/>
                      <a:endParaRPr lang="en-US" sz="1800" dirty="0"/>
                    </a:p>
                  </a:txBody>
                  <a:tcPr/>
                </a:tc>
                <a:tc>
                  <a:txBody>
                    <a:bodyPr/>
                    <a:lstStyle/>
                    <a:p>
                      <a:pPr algn="ctr"/>
                      <a:r>
                        <a:rPr lang="en-US" sz="1800" dirty="0"/>
                        <a:t>40%</a:t>
                      </a:r>
                    </a:p>
                    <a:p>
                      <a:pPr algn="ctr"/>
                      <a:r>
                        <a:rPr lang="en-US" sz="1800" dirty="0">
                          <a:solidFill>
                            <a:srgbClr val="008000"/>
                          </a:solidFill>
                        </a:rPr>
                        <a:t>32%</a:t>
                      </a:r>
                    </a:p>
                    <a:p>
                      <a:pPr algn="ctr"/>
                      <a:r>
                        <a:rPr lang="en-US" sz="1800" dirty="0">
                          <a:solidFill>
                            <a:srgbClr val="C00000"/>
                          </a:solidFill>
                        </a:rPr>
                        <a:t>83%</a:t>
                      </a:r>
                    </a:p>
                  </a:txBody>
                  <a:tcPr/>
                </a:tc>
                <a:extLst>
                  <a:ext uri="{0D108BD9-81ED-4DB2-BD59-A6C34878D82A}">
                    <a16:rowId xmlns:a16="http://schemas.microsoft.com/office/drawing/2014/main" val="1601991122"/>
                  </a:ext>
                </a:extLst>
              </a:tr>
              <a:tr h="954508">
                <a:tc>
                  <a:txBody>
                    <a:bodyPr/>
                    <a:lstStyle/>
                    <a:p>
                      <a:r>
                        <a:rPr lang="en-US" sz="1800" dirty="0">
                          <a:solidFill>
                            <a:schemeClr val="tx1"/>
                          </a:solidFill>
                        </a:rPr>
                        <a:t>Time needed to review the QPA</a:t>
                      </a:r>
                    </a:p>
                    <a:p>
                      <a:r>
                        <a:rPr lang="en-US" sz="1800" dirty="0">
                          <a:solidFill>
                            <a:srgbClr val="008000"/>
                          </a:solidFill>
                        </a:rPr>
                        <a:t>   Low QPA (0-2)</a:t>
                      </a:r>
                    </a:p>
                    <a:p>
                      <a:r>
                        <a:rPr lang="en-US" sz="1800" dirty="0">
                          <a:solidFill>
                            <a:srgbClr val="C00000"/>
                          </a:solidFill>
                        </a:rPr>
                        <a:t>   Elevated QPA (&gt;2)</a:t>
                      </a:r>
                    </a:p>
                  </a:txBody>
                  <a:tcPr/>
                </a:tc>
                <a:tc>
                  <a:txBody>
                    <a:bodyPr/>
                    <a:lstStyle/>
                    <a:p>
                      <a:pPr algn="ctr"/>
                      <a:endParaRPr lang="en-US" sz="1800" dirty="0"/>
                    </a:p>
                    <a:p>
                      <a:pPr algn="ctr"/>
                      <a:r>
                        <a:rPr lang="en-US" sz="1800" dirty="0"/>
                        <a:t>&lt; 1 min: 72%</a:t>
                      </a:r>
                    </a:p>
                    <a:p>
                      <a:pPr algn="ctr"/>
                      <a:r>
                        <a:rPr lang="en-US" sz="1800" dirty="0"/>
                        <a:t>&lt;2 min: 69%</a:t>
                      </a:r>
                    </a:p>
                  </a:txBody>
                  <a:tcPr/>
                </a:tc>
                <a:tc>
                  <a:txBody>
                    <a:bodyPr/>
                    <a:lstStyle/>
                    <a:p>
                      <a:pPr algn="ctr"/>
                      <a:endParaRPr lang="en-US" sz="1800" dirty="0">
                        <a:solidFill>
                          <a:srgbClr val="C00000"/>
                        </a:solidFill>
                      </a:endParaRPr>
                    </a:p>
                  </a:txBody>
                  <a:tcPr/>
                </a:tc>
                <a:extLst>
                  <a:ext uri="{0D108BD9-81ED-4DB2-BD59-A6C34878D82A}">
                    <a16:rowId xmlns:a16="http://schemas.microsoft.com/office/drawing/2014/main" val="4179762345"/>
                  </a:ext>
                </a:extLst>
              </a:tr>
            </a:tbl>
          </a:graphicData>
        </a:graphic>
      </p:graphicFrame>
      <p:pic>
        <p:nvPicPr>
          <p:cNvPr id="11" name="Audio 10">
            <a:hlinkClick r:id="" action="ppaction://media"/>
            <a:extLst>
              <a:ext uri="{FF2B5EF4-FFF2-40B4-BE49-F238E27FC236}">
                <a16:creationId xmlns:a16="http://schemas.microsoft.com/office/drawing/2014/main" id="{E99D6548-207F-AE97-93D6-F8E757282A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59969224"/>
      </p:ext>
    </p:extLst>
  </p:cSld>
  <p:clrMapOvr>
    <a:masterClrMapping/>
  </p:clrMapOvr>
  <mc:AlternateContent xmlns:mc="http://schemas.openxmlformats.org/markup-compatibility/2006" xmlns:p14="http://schemas.microsoft.com/office/powerpoint/2010/main">
    <mc:Choice Requires="p14">
      <p:transition spd="slow" p14:dur="2000" advTm="72679"/>
    </mc:Choice>
    <mc:Fallback xmlns="">
      <p:transition spd="slow" advTm="72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7D0E5-1E81-D13A-8EBF-EE3A8E197614}"/>
              </a:ext>
            </a:extLst>
          </p:cNvPr>
          <p:cNvSpPr>
            <a:spLocks noGrp="1"/>
          </p:cNvSpPr>
          <p:nvPr>
            <p:ph type="title"/>
          </p:nvPr>
        </p:nvSpPr>
        <p:spPr>
          <a:xfrm>
            <a:off x="344772" y="533400"/>
            <a:ext cx="10972800" cy="1143000"/>
          </a:xfrm>
        </p:spPr>
        <p:txBody>
          <a:bodyPr/>
          <a:lstStyle/>
          <a:p>
            <a:r>
              <a:rPr lang="en-US" sz="3200" dirty="0">
                <a:solidFill>
                  <a:schemeClr val="tx2"/>
                </a:solidFill>
              </a:rPr>
              <a:t>Potential Benefits of the QPA</a:t>
            </a:r>
          </a:p>
        </p:txBody>
      </p:sp>
      <p:sp>
        <p:nvSpPr>
          <p:cNvPr id="3" name="Content Placeholder 2">
            <a:extLst>
              <a:ext uri="{FF2B5EF4-FFF2-40B4-BE49-F238E27FC236}">
                <a16:creationId xmlns:a16="http://schemas.microsoft.com/office/drawing/2014/main" id="{602281EC-D4CE-B118-2C6C-C22FCF2CF63E}"/>
              </a:ext>
            </a:extLst>
          </p:cNvPr>
          <p:cNvSpPr>
            <a:spLocks noGrp="1"/>
          </p:cNvSpPr>
          <p:nvPr>
            <p:ph idx="1"/>
          </p:nvPr>
        </p:nvSpPr>
        <p:spPr>
          <a:xfrm>
            <a:off x="419724" y="1600200"/>
            <a:ext cx="10897848" cy="4289898"/>
          </a:xfrm>
        </p:spPr>
        <p:txBody>
          <a:bodyPr/>
          <a:lstStyle/>
          <a:p>
            <a:r>
              <a:rPr lang="en-US" sz="2400" dirty="0"/>
              <a:t>Prevent disease and improve population health*</a:t>
            </a:r>
          </a:p>
          <a:p>
            <a:pPr lvl="1"/>
            <a:r>
              <a:rPr lang="en-US" sz="2000" dirty="0"/>
              <a:t>Some unhealthy discipline strategies can be adverse childhood experiences (ACEs)</a:t>
            </a:r>
          </a:p>
          <a:p>
            <a:pPr lvl="1"/>
            <a:r>
              <a:rPr lang="en-US" sz="2000" dirty="0"/>
              <a:t>Lung disease, heart disease, obesity, alcoholism, illicit drug use, violence, child abuse, depression, suicide, unemployment, and homelessness</a:t>
            </a:r>
          </a:p>
          <a:p>
            <a:r>
              <a:rPr lang="en-US" sz="2400" dirty="0"/>
              <a:t>Parents</a:t>
            </a:r>
          </a:p>
          <a:p>
            <a:pPr lvl="1"/>
            <a:r>
              <a:rPr lang="en-US" sz="2000" dirty="0"/>
              <a:t>Support parents in pediatric primary care</a:t>
            </a:r>
          </a:p>
          <a:p>
            <a:pPr lvl="1"/>
            <a:r>
              <a:rPr lang="en-US" sz="2000" dirty="0"/>
              <a:t>Improve parent-child relationships</a:t>
            </a:r>
          </a:p>
          <a:p>
            <a:r>
              <a:rPr lang="en-US" sz="2400" dirty="0"/>
              <a:t>Pediatric health care providers</a:t>
            </a:r>
          </a:p>
          <a:p>
            <a:pPr lvl="2"/>
            <a:r>
              <a:rPr lang="en-US" sz="1800" dirty="0"/>
              <a:t>Increase providers’ objectivity to offer the right level of intervention, realizing that some parents need little, or no, education whereas other parents need lengthy interventions</a:t>
            </a:r>
          </a:p>
          <a:p>
            <a:pPr lvl="2"/>
            <a:r>
              <a:rPr lang="en-US" sz="1800" dirty="0"/>
              <a:t>Time saver:  Most QPAs can be reviewed in less than 1-2 minutes</a:t>
            </a:r>
          </a:p>
          <a:p>
            <a:pPr lvl="2"/>
            <a:r>
              <a:rPr lang="en-US" sz="1800" dirty="0"/>
              <a:t>Reimbursement:  CPT code (96160), Patient focused health risk assessment</a:t>
            </a:r>
          </a:p>
          <a:p>
            <a:pPr lvl="3"/>
            <a:endParaRPr lang="en-US" sz="1400" dirty="0"/>
          </a:p>
          <a:p>
            <a:pPr lvl="2"/>
            <a:endParaRPr lang="en-US" sz="1800" dirty="0"/>
          </a:p>
          <a:p>
            <a:pPr lvl="1"/>
            <a:endParaRPr lang="en-US" sz="2000" dirty="0"/>
          </a:p>
        </p:txBody>
      </p:sp>
      <p:pic>
        <p:nvPicPr>
          <p:cNvPr id="32" name="Audio 31">
            <a:hlinkClick r:id="" action="ppaction://media"/>
            <a:extLst>
              <a:ext uri="{FF2B5EF4-FFF2-40B4-BE49-F238E27FC236}">
                <a16:creationId xmlns:a16="http://schemas.microsoft.com/office/drawing/2014/main" id="{B195C0B5-B59F-449B-5597-B212D1BE12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7461679B-402F-6A7F-5461-DCBEEB9C2E90}"/>
              </a:ext>
            </a:extLst>
          </p:cNvPr>
          <p:cNvSpPr txBox="1"/>
          <p:nvPr/>
        </p:nvSpPr>
        <p:spPr>
          <a:xfrm>
            <a:off x="8600624" y="6347298"/>
            <a:ext cx="2903359" cy="369332"/>
          </a:xfrm>
          <a:prstGeom prst="rect">
            <a:avLst/>
          </a:prstGeom>
          <a:noFill/>
        </p:spPr>
        <p:txBody>
          <a:bodyPr wrap="none" rtlCol="0">
            <a:spAutoFit/>
          </a:bodyPr>
          <a:lstStyle/>
          <a:p>
            <a:r>
              <a:rPr lang="en-US" i="1" dirty="0">
                <a:hlinkClick r:id="rId5"/>
              </a:rPr>
              <a:t>*Prevention Science. </a:t>
            </a:r>
            <a:r>
              <a:rPr lang="en-US" dirty="0">
                <a:hlinkClick r:id="rId5"/>
              </a:rPr>
              <a:t>2021</a:t>
            </a:r>
            <a:endParaRPr lang="en-US" dirty="0"/>
          </a:p>
        </p:txBody>
      </p:sp>
    </p:spTree>
    <p:extLst>
      <p:ext uri="{BB962C8B-B14F-4D97-AF65-F5344CB8AC3E}">
        <p14:creationId xmlns:p14="http://schemas.microsoft.com/office/powerpoint/2010/main" val="2062855612"/>
      </p:ext>
    </p:extLst>
  </p:cSld>
  <p:clrMapOvr>
    <a:masterClrMapping/>
  </p:clrMapOvr>
  <mc:AlternateContent xmlns:mc="http://schemas.openxmlformats.org/markup-compatibility/2006" xmlns:p14="http://schemas.microsoft.com/office/powerpoint/2010/main">
    <mc:Choice Requires="p14">
      <p:transition spd="slow" p14:dur="2000" advTm="92067"/>
    </mc:Choice>
    <mc:Fallback xmlns="">
      <p:transition spd="slow" advTm="92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63BDBF-3ED8-4C7D-A959-7195E8BF8329}"/>
              </a:ext>
            </a:extLst>
          </p:cNvPr>
          <p:cNvSpPr txBox="1"/>
          <p:nvPr/>
        </p:nvSpPr>
        <p:spPr>
          <a:xfrm>
            <a:off x="228601" y="2362200"/>
            <a:ext cx="11759340" cy="523220"/>
          </a:xfrm>
          <a:prstGeom prst="rect">
            <a:avLst/>
          </a:prstGeom>
          <a:noFill/>
          <a:ln w="57150">
            <a:solidFill>
              <a:schemeClr val="tx1"/>
            </a:solidFill>
          </a:ln>
        </p:spPr>
        <p:txBody>
          <a:bodyPr wrap="square" rtlCol="0">
            <a:spAutoFit/>
          </a:bodyPr>
          <a:lstStyle/>
          <a:p>
            <a:r>
              <a:rPr lang="en-US" sz="2800" dirty="0">
                <a:solidFill>
                  <a:srgbClr val="C00000"/>
                </a:solidFill>
              </a:rPr>
              <a:t>Child abuse</a:t>
            </a:r>
            <a:r>
              <a:rPr lang="en-US" sz="2800" dirty="0">
                <a:solidFill>
                  <a:srgbClr val="008000"/>
                </a:solidFill>
              </a:rPr>
              <a:t>         </a:t>
            </a:r>
            <a:r>
              <a:rPr lang="en-US" sz="2800" dirty="0">
                <a:solidFill>
                  <a:srgbClr val="FF6600"/>
                </a:solidFill>
              </a:rPr>
              <a:t>Unhealthy parenting</a:t>
            </a:r>
            <a:r>
              <a:rPr lang="en-US" sz="2800" dirty="0">
                <a:solidFill>
                  <a:srgbClr val="008000"/>
                </a:solidFill>
              </a:rPr>
              <a:t>	           Healthy  parenting</a:t>
            </a:r>
            <a:endParaRPr lang="en-US" sz="2800" dirty="0">
              <a:solidFill>
                <a:srgbClr val="C00000"/>
              </a:solidFill>
            </a:endParaRPr>
          </a:p>
        </p:txBody>
      </p:sp>
      <p:sp>
        <p:nvSpPr>
          <p:cNvPr id="13" name="TextBox 12">
            <a:extLst>
              <a:ext uri="{FF2B5EF4-FFF2-40B4-BE49-F238E27FC236}">
                <a16:creationId xmlns:a16="http://schemas.microsoft.com/office/drawing/2014/main" id="{29A03CC1-FF60-4F99-AC50-925433AF29C9}"/>
              </a:ext>
            </a:extLst>
          </p:cNvPr>
          <p:cNvSpPr txBox="1"/>
          <p:nvPr/>
        </p:nvSpPr>
        <p:spPr>
          <a:xfrm>
            <a:off x="2322002" y="1841034"/>
            <a:ext cx="692256" cy="3341364"/>
          </a:xfrm>
          <a:prstGeom prst="rect">
            <a:avLst/>
          </a:prstGeom>
          <a:solidFill>
            <a:schemeClr val="tx2">
              <a:lumMod val="20000"/>
              <a:lumOff val="80000"/>
              <a:alpha val="90000"/>
            </a:schemeClr>
          </a:solidFill>
          <a:ln>
            <a:noFill/>
          </a:ln>
          <a:effectLst>
            <a:outerShdw blurRad="660400" sx="102000" sy="102000" algn="ctr" rotWithShape="0">
              <a:prstClr val="black">
                <a:alpha val="40000"/>
              </a:prstClr>
            </a:outerShdw>
            <a:softEdge rad="63500"/>
          </a:effectLst>
        </p:spPr>
        <p:txBody>
          <a:bodyPr wrap="square" rtlCol="0">
            <a:spAutoFit/>
          </a:bodyPr>
          <a:lstStyle/>
          <a:p>
            <a:endParaRPr lang="en-US" dirty="0"/>
          </a:p>
        </p:txBody>
      </p:sp>
      <p:sp>
        <p:nvSpPr>
          <p:cNvPr id="16" name="TextBox 15">
            <a:extLst>
              <a:ext uri="{FF2B5EF4-FFF2-40B4-BE49-F238E27FC236}">
                <a16:creationId xmlns:a16="http://schemas.microsoft.com/office/drawing/2014/main" id="{C1376F2A-2FBA-4D82-B7E0-884608756BC6}"/>
              </a:ext>
            </a:extLst>
          </p:cNvPr>
          <p:cNvSpPr txBox="1"/>
          <p:nvPr/>
        </p:nvSpPr>
        <p:spPr>
          <a:xfrm>
            <a:off x="1600200" y="662663"/>
            <a:ext cx="8991600" cy="954107"/>
          </a:xfrm>
          <a:prstGeom prst="rect">
            <a:avLst/>
          </a:prstGeom>
          <a:noFill/>
        </p:spPr>
        <p:txBody>
          <a:bodyPr wrap="square">
            <a:spAutoFit/>
          </a:bodyPr>
          <a:lstStyle/>
          <a:p>
            <a:pPr algn="ctr"/>
            <a:r>
              <a:rPr lang="en-US" sz="2800" dirty="0">
                <a:solidFill>
                  <a:schemeClr val="tx2"/>
                </a:solidFill>
              </a:rPr>
              <a:t>Quick Parenting Assessment (QPA)</a:t>
            </a:r>
            <a:br>
              <a:rPr lang="en-US" sz="2800" dirty="0">
                <a:solidFill>
                  <a:schemeClr val="tx2"/>
                </a:solidFill>
              </a:rPr>
            </a:br>
            <a:r>
              <a:rPr lang="en-US" sz="2800" dirty="0">
                <a:solidFill>
                  <a:schemeClr val="tx2"/>
                </a:solidFill>
              </a:rPr>
              <a:t>Item Development</a:t>
            </a:r>
            <a:endParaRPr lang="en-US" sz="2800" dirty="0"/>
          </a:p>
        </p:txBody>
      </p:sp>
      <p:sp>
        <p:nvSpPr>
          <p:cNvPr id="17" name="TextBox 16">
            <a:extLst>
              <a:ext uri="{FF2B5EF4-FFF2-40B4-BE49-F238E27FC236}">
                <a16:creationId xmlns:a16="http://schemas.microsoft.com/office/drawing/2014/main" id="{EC8960F7-2C04-453D-9D83-BB0BBCD46212}"/>
              </a:ext>
            </a:extLst>
          </p:cNvPr>
          <p:cNvSpPr txBox="1"/>
          <p:nvPr/>
        </p:nvSpPr>
        <p:spPr>
          <a:xfrm>
            <a:off x="6624787" y="1895067"/>
            <a:ext cx="692256" cy="3293596"/>
          </a:xfrm>
          <a:prstGeom prst="rect">
            <a:avLst/>
          </a:prstGeom>
          <a:solidFill>
            <a:schemeClr val="tx2">
              <a:lumMod val="20000"/>
              <a:lumOff val="80000"/>
              <a:alpha val="90000"/>
            </a:schemeClr>
          </a:solidFill>
          <a:ln>
            <a:noFill/>
          </a:ln>
          <a:effectLst>
            <a:outerShdw blurRad="660400" sx="102000" sy="102000" algn="ctr" rotWithShape="0">
              <a:prstClr val="black">
                <a:alpha val="40000"/>
              </a:prstClr>
            </a:outerShdw>
            <a:softEdge rad="63500"/>
          </a:effectLst>
        </p:spPr>
        <p:txBody>
          <a:bodyPr wrap="square" rtlCol="0">
            <a:spAutoFit/>
          </a:bodyPr>
          <a:lstStyle/>
          <a:p>
            <a:endParaRPr lang="en-US" dirty="0"/>
          </a:p>
        </p:txBody>
      </p:sp>
      <p:sp>
        <p:nvSpPr>
          <p:cNvPr id="20" name="TextBox 19">
            <a:extLst>
              <a:ext uri="{FF2B5EF4-FFF2-40B4-BE49-F238E27FC236}">
                <a16:creationId xmlns:a16="http://schemas.microsoft.com/office/drawing/2014/main" id="{7B2C4C31-13E9-4EE1-B74D-7E6960596B37}"/>
              </a:ext>
            </a:extLst>
          </p:cNvPr>
          <p:cNvSpPr txBox="1"/>
          <p:nvPr/>
        </p:nvSpPr>
        <p:spPr>
          <a:xfrm>
            <a:off x="2756856" y="3109684"/>
            <a:ext cx="4016966" cy="1569660"/>
          </a:xfrm>
          <a:prstGeom prst="rect">
            <a:avLst/>
          </a:prstGeom>
          <a:noFill/>
        </p:spPr>
        <p:txBody>
          <a:bodyPr wrap="square">
            <a:spAutoFit/>
          </a:bodyPr>
          <a:lstStyle/>
          <a:p>
            <a:pPr marL="914400" lvl="1" indent="-457200">
              <a:buFont typeface="+mj-lt"/>
              <a:buAutoNum type="arabicPeriod"/>
            </a:pPr>
            <a:r>
              <a:rPr lang="en-US" sz="2400" dirty="0"/>
              <a:t>Yelling</a:t>
            </a:r>
          </a:p>
          <a:p>
            <a:pPr marL="914400" lvl="1" indent="-457200">
              <a:buFont typeface="+mj-lt"/>
              <a:buAutoNum type="arabicPeriod"/>
            </a:pPr>
            <a:r>
              <a:rPr lang="en-US" sz="2400" dirty="0"/>
              <a:t>Threatening</a:t>
            </a:r>
          </a:p>
          <a:p>
            <a:pPr marL="914400" lvl="1" indent="-457200">
              <a:buFont typeface="+mj-lt"/>
              <a:buAutoNum type="arabicPeriod"/>
            </a:pPr>
            <a:r>
              <a:rPr lang="en-US" sz="2400" dirty="0"/>
              <a:t>Spanking</a:t>
            </a:r>
          </a:p>
          <a:p>
            <a:pPr marL="914400" lvl="1" indent="-457200">
              <a:buFont typeface="+mj-lt"/>
              <a:buAutoNum type="arabicPeriod"/>
            </a:pPr>
            <a:r>
              <a:rPr lang="en-US" sz="2400" dirty="0"/>
              <a:t>Humiliating language</a:t>
            </a:r>
          </a:p>
        </p:txBody>
      </p:sp>
      <p:sp>
        <p:nvSpPr>
          <p:cNvPr id="21" name="TextBox 20">
            <a:extLst>
              <a:ext uri="{FF2B5EF4-FFF2-40B4-BE49-F238E27FC236}">
                <a16:creationId xmlns:a16="http://schemas.microsoft.com/office/drawing/2014/main" id="{371217F3-7C52-4200-8F13-5C338E948A35}"/>
              </a:ext>
            </a:extLst>
          </p:cNvPr>
          <p:cNvSpPr txBox="1"/>
          <p:nvPr/>
        </p:nvSpPr>
        <p:spPr>
          <a:xfrm>
            <a:off x="7542132" y="3074370"/>
            <a:ext cx="4445809" cy="1569660"/>
          </a:xfrm>
          <a:prstGeom prst="rect">
            <a:avLst/>
          </a:prstGeom>
          <a:noFill/>
        </p:spPr>
        <p:txBody>
          <a:bodyPr wrap="square">
            <a:spAutoFit/>
          </a:bodyPr>
          <a:lstStyle/>
          <a:p>
            <a:pPr marL="914400" lvl="1" indent="-457200">
              <a:buFont typeface="+mj-lt"/>
              <a:buAutoNum type="arabicPeriod"/>
            </a:pPr>
            <a:r>
              <a:rPr lang="en-US" sz="2400" dirty="0"/>
              <a:t>Redirecting</a:t>
            </a:r>
          </a:p>
          <a:p>
            <a:pPr marL="914400" lvl="1" indent="-457200">
              <a:buFont typeface="+mj-lt"/>
              <a:buAutoNum type="arabicPeriod"/>
            </a:pPr>
            <a:r>
              <a:rPr lang="en-US" sz="2400" dirty="0"/>
              <a:t>Spending more time with child and setting expectations</a:t>
            </a:r>
          </a:p>
        </p:txBody>
      </p:sp>
      <p:sp>
        <p:nvSpPr>
          <p:cNvPr id="22" name="TextBox 21">
            <a:extLst>
              <a:ext uri="{FF2B5EF4-FFF2-40B4-BE49-F238E27FC236}">
                <a16:creationId xmlns:a16="http://schemas.microsoft.com/office/drawing/2014/main" id="{F43ADA64-4072-410A-B658-F319F0AA1EB9}"/>
              </a:ext>
            </a:extLst>
          </p:cNvPr>
          <p:cNvSpPr txBox="1"/>
          <p:nvPr/>
        </p:nvSpPr>
        <p:spPr>
          <a:xfrm>
            <a:off x="4448855" y="4655336"/>
            <a:ext cx="4351864" cy="461665"/>
          </a:xfrm>
          <a:prstGeom prst="rect">
            <a:avLst/>
          </a:prstGeom>
          <a:noFill/>
        </p:spPr>
        <p:txBody>
          <a:bodyPr wrap="square">
            <a:spAutoFit/>
          </a:bodyPr>
          <a:lstStyle/>
          <a:p>
            <a:pPr lvl="1"/>
            <a:r>
              <a:rPr lang="en-US" sz="2400" dirty="0"/>
              <a:t>5.  Other punitive discipline</a:t>
            </a:r>
          </a:p>
        </p:txBody>
      </p:sp>
      <p:sp>
        <p:nvSpPr>
          <p:cNvPr id="9" name="TextBox 8">
            <a:extLst>
              <a:ext uri="{FF2B5EF4-FFF2-40B4-BE49-F238E27FC236}">
                <a16:creationId xmlns:a16="http://schemas.microsoft.com/office/drawing/2014/main" id="{26CD520F-83BB-4A65-8DC4-1821F8253C1A}"/>
              </a:ext>
            </a:extLst>
          </p:cNvPr>
          <p:cNvSpPr txBox="1"/>
          <p:nvPr/>
        </p:nvSpPr>
        <p:spPr>
          <a:xfrm>
            <a:off x="212823" y="3259035"/>
            <a:ext cx="2346940" cy="1200329"/>
          </a:xfrm>
          <a:prstGeom prst="rect">
            <a:avLst/>
          </a:prstGeom>
          <a:noFill/>
        </p:spPr>
        <p:txBody>
          <a:bodyPr wrap="square">
            <a:spAutoFit/>
          </a:bodyPr>
          <a:lstStyle/>
          <a:p>
            <a:r>
              <a:rPr lang="en-US" sz="2400" dirty="0"/>
              <a:t>No QPA items diagnose child abuse</a:t>
            </a:r>
          </a:p>
        </p:txBody>
      </p:sp>
      <p:sp>
        <p:nvSpPr>
          <p:cNvPr id="2" name="TextBox 1">
            <a:extLst>
              <a:ext uri="{FF2B5EF4-FFF2-40B4-BE49-F238E27FC236}">
                <a16:creationId xmlns:a16="http://schemas.microsoft.com/office/drawing/2014/main" id="{A119E8FC-98A6-432B-ADED-C762F5435ECE}"/>
              </a:ext>
            </a:extLst>
          </p:cNvPr>
          <p:cNvSpPr txBox="1"/>
          <p:nvPr/>
        </p:nvSpPr>
        <p:spPr>
          <a:xfrm>
            <a:off x="1066800" y="5555522"/>
            <a:ext cx="10434460" cy="400110"/>
          </a:xfrm>
          <a:prstGeom prst="rect">
            <a:avLst/>
          </a:prstGeom>
          <a:noFill/>
          <a:ln>
            <a:solidFill>
              <a:schemeClr val="tx2"/>
            </a:solidFill>
          </a:ln>
        </p:spPr>
        <p:txBody>
          <a:bodyPr wrap="none" rtlCol="0">
            <a:spAutoFit/>
          </a:bodyPr>
          <a:lstStyle/>
          <a:p>
            <a:r>
              <a:rPr lang="en-US" sz="2000" dirty="0"/>
              <a:t>Ideally, health care providers need to know about the parenting behaviors of all caregivers.</a:t>
            </a:r>
          </a:p>
        </p:txBody>
      </p:sp>
      <p:pic>
        <p:nvPicPr>
          <p:cNvPr id="42" name="Audio 41">
            <a:hlinkClick r:id="" action="ppaction://media"/>
            <a:extLst>
              <a:ext uri="{FF2B5EF4-FFF2-40B4-BE49-F238E27FC236}">
                <a16:creationId xmlns:a16="http://schemas.microsoft.com/office/drawing/2014/main" id="{CC34473B-0CF0-14D5-8F7C-7087C67954D3}"/>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023427302"/>
      </p:ext>
    </p:extLst>
  </p:cSld>
  <p:clrMapOvr>
    <a:masterClrMapping/>
  </p:clrMapOvr>
  <mc:AlternateContent xmlns:mc="http://schemas.openxmlformats.org/markup-compatibility/2006" xmlns:p14="http://schemas.microsoft.com/office/powerpoint/2010/main">
    <mc:Choice Requires="p14">
      <p:transition spd="slow" p14:dur="2000" advTm="103346"/>
    </mc:Choice>
    <mc:Fallback xmlns="">
      <p:transition spd="slow" advTm="10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2"/>
                </p:tgtEl>
              </p:cMediaNode>
            </p:audio>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5E922-573A-8067-FB25-C45165382EDC}"/>
              </a:ext>
            </a:extLst>
          </p:cNvPr>
          <p:cNvPicPr>
            <a:picLocks noChangeAspect="1"/>
          </p:cNvPicPr>
          <p:nvPr/>
        </p:nvPicPr>
        <p:blipFill>
          <a:blip r:embed="rId5"/>
          <a:stretch>
            <a:fillRect/>
          </a:stretch>
        </p:blipFill>
        <p:spPr>
          <a:xfrm>
            <a:off x="0" y="686054"/>
            <a:ext cx="8829913" cy="5290279"/>
          </a:xfrm>
          <a:prstGeom prst="rect">
            <a:avLst/>
          </a:prstGeom>
        </p:spPr>
      </p:pic>
      <p:pic>
        <p:nvPicPr>
          <p:cNvPr id="11" name="Audio 10">
            <a:hlinkClick r:id="" action="ppaction://media"/>
            <a:extLst>
              <a:ext uri="{FF2B5EF4-FFF2-40B4-BE49-F238E27FC236}">
                <a16:creationId xmlns:a16="http://schemas.microsoft.com/office/drawing/2014/main" id="{381FC1D8-B4C4-C53D-30A1-26B29F3AD4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DE1E73C8-B1B3-1010-E181-EEEF3DF04182}"/>
              </a:ext>
            </a:extLst>
          </p:cNvPr>
          <p:cNvSpPr txBox="1"/>
          <p:nvPr/>
        </p:nvSpPr>
        <p:spPr>
          <a:xfrm>
            <a:off x="9097506" y="2168249"/>
            <a:ext cx="1018227" cy="253916"/>
          </a:xfrm>
          <a:prstGeom prst="rect">
            <a:avLst/>
          </a:prstGeom>
          <a:noFill/>
        </p:spPr>
        <p:txBody>
          <a:bodyPr wrap="none" rtlCol="0">
            <a:spAutoFit/>
          </a:bodyPr>
          <a:lstStyle/>
          <a:p>
            <a:r>
              <a:rPr lang="en-US" sz="1050" dirty="0">
                <a:solidFill>
                  <a:srgbClr val="008000"/>
                </a:solidFill>
              </a:rPr>
              <a:t>1. Redirecting</a:t>
            </a:r>
          </a:p>
        </p:txBody>
      </p:sp>
      <p:sp>
        <p:nvSpPr>
          <p:cNvPr id="4" name="TextBox 3">
            <a:extLst>
              <a:ext uri="{FF2B5EF4-FFF2-40B4-BE49-F238E27FC236}">
                <a16:creationId xmlns:a16="http://schemas.microsoft.com/office/drawing/2014/main" id="{DAC461C9-AC25-BFD0-F85E-72ADFE977389}"/>
              </a:ext>
            </a:extLst>
          </p:cNvPr>
          <p:cNvSpPr txBox="1"/>
          <p:nvPr/>
        </p:nvSpPr>
        <p:spPr>
          <a:xfrm>
            <a:off x="9100808" y="2483169"/>
            <a:ext cx="1768433" cy="253916"/>
          </a:xfrm>
          <a:prstGeom prst="rect">
            <a:avLst/>
          </a:prstGeom>
          <a:solidFill>
            <a:schemeClr val="tx2"/>
          </a:solidFill>
        </p:spPr>
        <p:txBody>
          <a:bodyPr wrap="none" rtlCol="0">
            <a:spAutoFit/>
          </a:bodyPr>
          <a:lstStyle/>
          <a:p>
            <a:r>
              <a:rPr lang="en-US" sz="1050" dirty="0">
                <a:solidFill>
                  <a:srgbClr val="FFFF00"/>
                </a:solidFill>
              </a:rPr>
              <a:t>2. Other punitive discipline</a:t>
            </a:r>
          </a:p>
        </p:txBody>
      </p:sp>
      <p:sp>
        <p:nvSpPr>
          <p:cNvPr id="5" name="TextBox 4">
            <a:extLst>
              <a:ext uri="{FF2B5EF4-FFF2-40B4-BE49-F238E27FC236}">
                <a16:creationId xmlns:a16="http://schemas.microsoft.com/office/drawing/2014/main" id="{414FFE8C-947A-1367-5BA2-EC62A53C4150}"/>
              </a:ext>
            </a:extLst>
          </p:cNvPr>
          <p:cNvSpPr txBox="1"/>
          <p:nvPr/>
        </p:nvSpPr>
        <p:spPr>
          <a:xfrm>
            <a:off x="9108914" y="2729731"/>
            <a:ext cx="1851061" cy="253916"/>
          </a:xfrm>
          <a:prstGeom prst="rect">
            <a:avLst/>
          </a:prstGeom>
          <a:solidFill>
            <a:schemeClr val="tx2"/>
          </a:solidFill>
        </p:spPr>
        <p:txBody>
          <a:bodyPr wrap="square" rtlCol="0">
            <a:spAutoFit/>
          </a:bodyPr>
          <a:lstStyle/>
          <a:p>
            <a:r>
              <a:rPr lang="en-US" sz="1050" dirty="0">
                <a:solidFill>
                  <a:srgbClr val="FFFF00"/>
                </a:solidFill>
              </a:rPr>
              <a:t>3. Speaking angrily/yelling</a:t>
            </a:r>
          </a:p>
        </p:txBody>
      </p:sp>
      <p:sp>
        <p:nvSpPr>
          <p:cNvPr id="6" name="TextBox 5">
            <a:extLst>
              <a:ext uri="{FF2B5EF4-FFF2-40B4-BE49-F238E27FC236}">
                <a16:creationId xmlns:a16="http://schemas.microsoft.com/office/drawing/2014/main" id="{AEBA82A9-7CCE-CDD8-F089-4DB84D6888F9}"/>
              </a:ext>
            </a:extLst>
          </p:cNvPr>
          <p:cNvSpPr txBox="1"/>
          <p:nvPr/>
        </p:nvSpPr>
        <p:spPr>
          <a:xfrm>
            <a:off x="9108914" y="2972463"/>
            <a:ext cx="1636785" cy="253916"/>
          </a:xfrm>
          <a:prstGeom prst="rect">
            <a:avLst/>
          </a:prstGeom>
          <a:solidFill>
            <a:schemeClr val="tx2"/>
          </a:solidFill>
        </p:spPr>
        <p:txBody>
          <a:bodyPr wrap="square" rtlCol="0">
            <a:spAutoFit/>
          </a:bodyPr>
          <a:lstStyle/>
          <a:p>
            <a:r>
              <a:rPr lang="en-US" sz="1050" dirty="0">
                <a:solidFill>
                  <a:srgbClr val="FFFF00"/>
                </a:solidFill>
              </a:rPr>
              <a:t>4. Threatening language</a:t>
            </a:r>
          </a:p>
        </p:txBody>
      </p:sp>
      <p:sp>
        <p:nvSpPr>
          <p:cNvPr id="7" name="TextBox 6">
            <a:extLst>
              <a:ext uri="{FF2B5EF4-FFF2-40B4-BE49-F238E27FC236}">
                <a16:creationId xmlns:a16="http://schemas.microsoft.com/office/drawing/2014/main" id="{82889F3B-384F-31DB-FD2E-A1DA2B8F5C3D}"/>
              </a:ext>
            </a:extLst>
          </p:cNvPr>
          <p:cNvSpPr txBox="1"/>
          <p:nvPr/>
        </p:nvSpPr>
        <p:spPr>
          <a:xfrm>
            <a:off x="9107719" y="3204236"/>
            <a:ext cx="1572866" cy="253916"/>
          </a:xfrm>
          <a:prstGeom prst="rect">
            <a:avLst/>
          </a:prstGeom>
          <a:solidFill>
            <a:schemeClr val="tx2"/>
          </a:solidFill>
        </p:spPr>
        <p:txBody>
          <a:bodyPr wrap="none" rtlCol="0">
            <a:spAutoFit/>
          </a:bodyPr>
          <a:lstStyle/>
          <a:p>
            <a:r>
              <a:rPr lang="en-US" sz="1050" dirty="0">
                <a:solidFill>
                  <a:srgbClr val="FFFF00"/>
                </a:solidFill>
              </a:rPr>
              <a:t>5. Physical punishment</a:t>
            </a:r>
          </a:p>
        </p:txBody>
      </p:sp>
      <p:sp>
        <p:nvSpPr>
          <p:cNvPr id="8" name="TextBox 7">
            <a:extLst>
              <a:ext uri="{FF2B5EF4-FFF2-40B4-BE49-F238E27FC236}">
                <a16:creationId xmlns:a16="http://schemas.microsoft.com/office/drawing/2014/main" id="{1BBEA051-05FA-FBF4-4B73-50DA5FDB1098}"/>
              </a:ext>
            </a:extLst>
          </p:cNvPr>
          <p:cNvSpPr txBox="1"/>
          <p:nvPr/>
        </p:nvSpPr>
        <p:spPr>
          <a:xfrm>
            <a:off x="9108914" y="3445087"/>
            <a:ext cx="1598515" cy="253916"/>
          </a:xfrm>
          <a:prstGeom prst="rect">
            <a:avLst/>
          </a:prstGeom>
          <a:solidFill>
            <a:schemeClr val="tx2"/>
          </a:solidFill>
        </p:spPr>
        <p:txBody>
          <a:bodyPr wrap="none" rtlCol="0">
            <a:spAutoFit/>
          </a:bodyPr>
          <a:lstStyle/>
          <a:p>
            <a:r>
              <a:rPr lang="en-US" sz="1050" dirty="0">
                <a:solidFill>
                  <a:srgbClr val="FFFF00"/>
                </a:solidFill>
              </a:rPr>
              <a:t>6. Humiliating language</a:t>
            </a:r>
          </a:p>
        </p:txBody>
      </p:sp>
      <p:sp>
        <p:nvSpPr>
          <p:cNvPr id="9" name="TextBox 8">
            <a:extLst>
              <a:ext uri="{FF2B5EF4-FFF2-40B4-BE49-F238E27FC236}">
                <a16:creationId xmlns:a16="http://schemas.microsoft.com/office/drawing/2014/main" id="{C1FC9BBC-E979-B116-1C9B-D9E99D60F827}"/>
              </a:ext>
            </a:extLst>
          </p:cNvPr>
          <p:cNvSpPr txBox="1"/>
          <p:nvPr/>
        </p:nvSpPr>
        <p:spPr>
          <a:xfrm>
            <a:off x="9097173" y="3693892"/>
            <a:ext cx="1548822" cy="253916"/>
          </a:xfrm>
          <a:prstGeom prst="rect">
            <a:avLst/>
          </a:prstGeom>
          <a:noFill/>
        </p:spPr>
        <p:txBody>
          <a:bodyPr wrap="none" rtlCol="0">
            <a:spAutoFit/>
          </a:bodyPr>
          <a:lstStyle/>
          <a:p>
            <a:r>
              <a:rPr lang="en-US" sz="1050" dirty="0">
                <a:solidFill>
                  <a:srgbClr val="008000"/>
                </a:solidFill>
              </a:rPr>
              <a:t>7. Setting expectations</a:t>
            </a:r>
          </a:p>
        </p:txBody>
      </p:sp>
      <p:cxnSp>
        <p:nvCxnSpPr>
          <p:cNvPr id="10" name="Straight Arrow Connector 9">
            <a:extLst>
              <a:ext uri="{FF2B5EF4-FFF2-40B4-BE49-F238E27FC236}">
                <a16:creationId xmlns:a16="http://schemas.microsoft.com/office/drawing/2014/main" id="{E15C50B7-7B82-189B-8ACF-8CDD54F510C6}"/>
              </a:ext>
            </a:extLst>
          </p:cNvPr>
          <p:cNvCxnSpPr>
            <a:cxnSpLocks/>
          </p:cNvCxnSpPr>
          <p:nvPr/>
        </p:nvCxnSpPr>
        <p:spPr>
          <a:xfrm>
            <a:off x="8795199" y="2271587"/>
            <a:ext cx="285750" cy="0"/>
          </a:xfrm>
          <a:prstGeom prst="straightConnector1">
            <a:avLst/>
          </a:prstGeom>
          <a:ln w="38100">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5A1F0E0-C8A9-4007-3F32-851F1E013A4F}"/>
              </a:ext>
            </a:extLst>
          </p:cNvPr>
          <p:cNvCxnSpPr>
            <a:cxnSpLocks/>
          </p:cNvCxnSpPr>
          <p:nvPr/>
        </p:nvCxnSpPr>
        <p:spPr>
          <a:xfrm>
            <a:off x="8775864" y="2613241"/>
            <a:ext cx="285750"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CA489ED-6099-FCEF-F4AD-2F106C80700D}"/>
              </a:ext>
            </a:extLst>
          </p:cNvPr>
          <p:cNvCxnSpPr>
            <a:cxnSpLocks/>
          </p:cNvCxnSpPr>
          <p:nvPr/>
        </p:nvCxnSpPr>
        <p:spPr>
          <a:xfrm>
            <a:off x="8766255" y="2867626"/>
            <a:ext cx="285750"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42B18D5-CBC3-A44A-A15C-822D6021853D}"/>
              </a:ext>
            </a:extLst>
          </p:cNvPr>
          <p:cNvCxnSpPr>
            <a:cxnSpLocks/>
          </p:cNvCxnSpPr>
          <p:nvPr/>
        </p:nvCxnSpPr>
        <p:spPr>
          <a:xfrm>
            <a:off x="8785610" y="3115270"/>
            <a:ext cx="285750"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6C55A1A-B2E9-FF94-648A-5000F102B9F4}"/>
              </a:ext>
            </a:extLst>
          </p:cNvPr>
          <p:cNvCxnSpPr>
            <a:cxnSpLocks/>
          </p:cNvCxnSpPr>
          <p:nvPr/>
        </p:nvCxnSpPr>
        <p:spPr>
          <a:xfrm>
            <a:off x="8766255" y="3332142"/>
            <a:ext cx="285750"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AB60492-A037-A6F9-68B8-37CDBDD96189}"/>
              </a:ext>
            </a:extLst>
          </p:cNvPr>
          <p:cNvCxnSpPr>
            <a:cxnSpLocks/>
          </p:cNvCxnSpPr>
          <p:nvPr/>
        </p:nvCxnSpPr>
        <p:spPr>
          <a:xfrm>
            <a:off x="8775864" y="3618401"/>
            <a:ext cx="285750"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061D5F8-477E-AB39-FC51-2B5A6A45845E}"/>
              </a:ext>
            </a:extLst>
          </p:cNvPr>
          <p:cNvCxnSpPr>
            <a:cxnSpLocks/>
          </p:cNvCxnSpPr>
          <p:nvPr/>
        </p:nvCxnSpPr>
        <p:spPr>
          <a:xfrm>
            <a:off x="8779777" y="3810000"/>
            <a:ext cx="285750" cy="0"/>
          </a:xfrm>
          <a:prstGeom prst="straightConnector1">
            <a:avLst/>
          </a:prstGeom>
          <a:ln w="38100">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6E523A1-7EAD-0D2A-D02B-A2AE0E6EB012}"/>
              </a:ext>
            </a:extLst>
          </p:cNvPr>
          <p:cNvCxnSpPr>
            <a:cxnSpLocks/>
          </p:cNvCxnSpPr>
          <p:nvPr/>
        </p:nvCxnSpPr>
        <p:spPr>
          <a:xfrm>
            <a:off x="8718996" y="4338668"/>
            <a:ext cx="285750"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239BAD3-833C-519C-A9AB-87D53C048478}"/>
              </a:ext>
            </a:extLst>
          </p:cNvPr>
          <p:cNvCxnSpPr>
            <a:cxnSpLocks/>
          </p:cNvCxnSpPr>
          <p:nvPr/>
        </p:nvCxnSpPr>
        <p:spPr>
          <a:xfrm>
            <a:off x="8718996" y="4591346"/>
            <a:ext cx="285750"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3F286D22-4A51-BD95-1B1C-280551879EA8}"/>
              </a:ext>
            </a:extLst>
          </p:cNvPr>
          <p:cNvCxnSpPr>
            <a:cxnSpLocks/>
          </p:cNvCxnSpPr>
          <p:nvPr/>
        </p:nvCxnSpPr>
        <p:spPr>
          <a:xfrm>
            <a:off x="8730672" y="4849858"/>
            <a:ext cx="285750"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33242A2-10A1-18F0-D456-68AA6DAE5811}"/>
              </a:ext>
            </a:extLst>
          </p:cNvPr>
          <p:cNvCxnSpPr>
            <a:cxnSpLocks/>
          </p:cNvCxnSpPr>
          <p:nvPr/>
        </p:nvCxnSpPr>
        <p:spPr>
          <a:xfrm>
            <a:off x="8744048" y="5096813"/>
            <a:ext cx="285750"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F7EFC98D-BDE1-607B-2767-C5509E13349D}"/>
              </a:ext>
            </a:extLst>
          </p:cNvPr>
          <p:cNvCxnSpPr>
            <a:cxnSpLocks/>
          </p:cNvCxnSpPr>
          <p:nvPr/>
        </p:nvCxnSpPr>
        <p:spPr>
          <a:xfrm>
            <a:off x="8730672" y="5333319"/>
            <a:ext cx="285750"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67FC6CD0-85AA-637C-5690-C523F4DD1709}"/>
              </a:ext>
            </a:extLst>
          </p:cNvPr>
          <p:cNvSpPr txBox="1"/>
          <p:nvPr/>
        </p:nvSpPr>
        <p:spPr>
          <a:xfrm>
            <a:off x="9060419" y="5564640"/>
            <a:ext cx="1285929" cy="253916"/>
          </a:xfrm>
          <a:prstGeom prst="rect">
            <a:avLst/>
          </a:prstGeom>
          <a:solidFill>
            <a:schemeClr val="tx2"/>
          </a:solidFill>
          <a:ln>
            <a:solidFill>
              <a:schemeClr val="bg1"/>
            </a:solidFill>
          </a:ln>
        </p:spPr>
        <p:txBody>
          <a:bodyPr wrap="none" rtlCol="0">
            <a:spAutoFit/>
          </a:bodyPr>
          <a:lstStyle/>
          <a:p>
            <a:r>
              <a:rPr lang="en-US" sz="1050" dirty="0">
                <a:solidFill>
                  <a:schemeClr val="bg1"/>
                </a:solidFill>
              </a:rPr>
              <a:t>13. Parent interest</a:t>
            </a:r>
          </a:p>
        </p:txBody>
      </p:sp>
      <p:cxnSp>
        <p:nvCxnSpPr>
          <p:cNvPr id="29" name="Straight Arrow Connector 28">
            <a:extLst>
              <a:ext uri="{FF2B5EF4-FFF2-40B4-BE49-F238E27FC236}">
                <a16:creationId xmlns:a16="http://schemas.microsoft.com/office/drawing/2014/main" id="{D87F8C56-010C-B8DA-0639-7EC1555BC61B}"/>
              </a:ext>
            </a:extLst>
          </p:cNvPr>
          <p:cNvCxnSpPr>
            <a:cxnSpLocks/>
          </p:cNvCxnSpPr>
          <p:nvPr/>
        </p:nvCxnSpPr>
        <p:spPr>
          <a:xfrm>
            <a:off x="8718996" y="5685330"/>
            <a:ext cx="28575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E421A01D-EE19-8993-79DD-4AE57191E954}"/>
              </a:ext>
            </a:extLst>
          </p:cNvPr>
          <p:cNvSpPr txBox="1"/>
          <p:nvPr/>
        </p:nvSpPr>
        <p:spPr>
          <a:xfrm>
            <a:off x="9053508" y="4217826"/>
            <a:ext cx="1768433" cy="253916"/>
          </a:xfrm>
          <a:prstGeom prst="rect">
            <a:avLst/>
          </a:prstGeom>
          <a:solidFill>
            <a:schemeClr val="tx2"/>
          </a:solidFill>
        </p:spPr>
        <p:txBody>
          <a:bodyPr wrap="none" rtlCol="0">
            <a:spAutoFit/>
          </a:bodyPr>
          <a:lstStyle/>
          <a:p>
            <a:r>
              <a:rPr lang="en-US" sz="1050" dirty="0">
                <a:solidFill>
                  <a:srgbClr val="FFFF00"/>
                </a:solidFill>
              </a:rPr>
              <a:t>8. Other punitive discipline</a:t>
            </a:r>
          </a:p>
        </p:txBody>
      </p:sp>
      <p:sp>
        <p:nvSpPr>
          <p:cNvPr id="32" name="TextBox 31">
            <a:extLst>
              <a:ext uri="{FF2B5EF4-FFF2-40B4-BE49-F238E27FC236}">
                <a16:creationId xmlns:a16="http://schemas.microsoft.com/office/drawing/2014/main" id="{803F8128-F7C0-6AF1-9F4B-51721A99CEB1}"/>
              </a:ext>
            </a:extLst>
          </p:cNvPr>
          <p:cNvSpPr txBox="1"/>
          <p:nvPr/>
        </p:nvSpPr>
        <p:spPr>
          <a:xfrm>
            <a:off x="9061614" y="4464388"/>
            <a:ext cx="1851061" cy="253916"/>
          </a:xfrm>
          <a:prstGeom prst="rect">
            <a:avLst/>
          </a:prstGeom>
          <a:solidFill>
            <a:schemeClr val="tx2"/>
          </a:solidFill>
        </p:spPr>
        <p:txBody>
          <a:bodyPr wrap="square" rtlCol="0">
            <a:spAutoFit/>
          </a:bodyPr>
          <a:lstStyle/>
          <a:p>
            <a:r>
              <a:rPr lang="en-US" sz="1050" dirty="0">
                <a:solidFill>
                  <a:srgbClr val="FFFF00"/>
                </a:solidFill>
              </a:rPr>
              <a:t>9. Speaking angrily/yelling</a:t>
            </a:r>
          </a:p>
        </p:txBody>
      </p:sp>
      <p:sp>
        <p:nvSpPr>
          <p:cNvPr id="33" name="TextBox 32">
            <a:extLst>
              <a:ext uri="{FF2B5EF4-FFF2-40B4-BE49-F238E27FC236}">
                <a16:creationId xmlns:a16="http://schemas.microsoft.com/office/drawing/2014/main" id="{96446C0B-2527-F7DD-DA94-7C2FEFDA1290}"/>
              </a:ext>
            </a:extLst>
          </p:cNvPr>
          <p:cNvSpPr txBox="1"/>
          <p:nvPr/>
        </p:nvSpPr>
        <p:spPr>
          <a:xfrm>
            <a:off x="9061614" y="4707120"/>
            <a:ext cx="1636785" cy="415498"/>
          </a:xfrm>
          <a:prstGeom prst="rect">
            <a:avLst/>
          </a:prstGeom>
          <a:solidFill>
            <a:schemeClr val="tx2"/>
          </a:solidFill>
        </p:spPr>
        <p:txBody>
          <a:bodyPr wrap="square" rtlCol="0">
            <a:spAutoFit/>
          </a:bodyPr>
          <a:lstStyle/>
          <a:p>
            <a:r>
              <a:rPr lang="en-US" sz="1050" dirty="0">
                <a:solidFill>
                  <a:srgbClr val="FFFF00"/>
                </a:solidFill>
              </a:rPr>
              <a:t>10. Threatening language</a:t>
            </a:r>
          </a:p>
        </p:txBody>
      </p:sp>
      <p:sp>
        <p:nvSpPr>
          <p:cNvPr id="34" name="TextBox 33">
            <a:extLst>
              <a:ext uri="{FF2B5EF4-FFF2-40B4-BE49-F238E27FC236}">
                <a16:creationId xmlns:a16="http://schemas.microsoft.com/office/drawing/2014/main" id="{2ECA4FF0-0E74-3C41-63F5-591EFC7FE2EC}"/>
              </a:ext>
            </a:extLst>
          </p:cNvPr>
          <p:cNvSpPr txBox="1"/>
          <p:nvPr/>
        </p:nvSpPr>
        <p:spPr>
          <a:xfrm>
            <a:off x="9060419" y="4938893"/>
            <a:ext cx="1648208" cy="253916"/>
          </a:xfrm>
          <a:prstGeom prst="rect">
            <a:avLst/>
          </a:prstGeom>
          <a:solidFill>
            <a:schemeClr val="tx2"/>
          </a:solidFill>
        </p:spPr>
        <p:txBody>
          <a:bodyPr wrap="none" rtlCol="0">
            <a:spAutoFit/>
          </a:bodyPr>
          <a:lstStyle/>
          <a:p>
            <a:r>
              <a:rPr lang="en-US" sz="1050" dirty="0">
                <a:solidFill>
                  <a:srgbClr val="FFFF00"/>
                </a:solidFill>
              </a:rPr>
              <a:t>11. Physical punishment</a:t>
            </a:r>
          </a:p>
        </p:txBody>
      </p:sp>
      <p:sp>
        <p:nvSpPr>
          <p:cNvPr id="35" name="TextBox 34">
            <a:extLst>
              <a:ext uri="{FF2B5EF4-FFF2-40B4-BE49-F238E27FC236}">
                <a16:creationId xmlns:a16="http://schemas.microsoft.com/office/drawing/2014/main" id="{9060B13F-664E-41FA-DE36-D6310CBFD88F}"/>
              </a:ext>
            </a:extLst>
          </p:cNvPr>
          <p:cNvSpPr txBox="1"/>
          <p:nvPr/>
        </p:nvSpPr>
        <p:spPr>
          <a:xfrm>
            <a:off x="9061614" y="5179744"/>
            <a:ext cx="1673856" cy="253916"/>
          </a:xfrm>
          <a:prstGeom prst="rect">
            <a:avLst/>
          </a:prstGeom>
          <a:solidFill>
            <a:schemeClr val="tx2"/>
          </a:solidFill>
        </p:spPr>
        <p:txBody>
          <a:bodyPr wrap="none" rtlCol="0">
            <a:spAutoFit/>
          </a:bodyPr>
          <a:lstStyle/>
          <a:p>
            <a:r>
              <a:rPr lang="en-US" sz="1050" dirty="0">
                <a:solidFill>
                  <a:srgbClr val="FFFF00"/>
                </a:solidFill>
              </a:rPr>
              <a:t>12. Humiliating language</a:t>
            </a:r>
          </a:p>
        </p:txBody>
      </p:sp>
      <p:sp>
        <p:nvSpPr>
          <p:cNvPr id="36" name="TextBox 35">
            <a:extLst>
              <a:ext uri="{FF2B5EF4-FFF2-40B4-BE49-F238E27FC236}">
                <a16:creationId xmlns:a16="http://schemas.microsoft.com/office/drawing/2014/main" id="{C0C73866-12F0-09BD-69E9-0A6FFEBA1E3A}"/>
              </a:ext>
            </a:extLst>
          </p:cNvPr>
          <p:cNvSpPr txBox="1"/>
          <p:nvPr/>
        </p:nvSpPr>
        <p:spPr>
          <a:xfrm>
            <a:off x="9165912" y="148455"/>
            <a:ext cx="2934746" cy="1815882"/>
          </a:xfrm>
          <a:prstGeom prst="rect">
            <a:avLst/>
          </a:prstGeom>
          <a:noFill/>
          <a:ln>
            <a:solidFill>
              <a:schemeClr val="tx2"/>
            </a:solidFill>
          </a:ln>
        </p:spPr>
        <p:txBody>
          <a:bodyPr wrap="square" rtlCol="0">
            <a:spAutoFit/>
          </a:bodyPr>
          <a:lstStyle/>
          <a:p>
            <a:r>
              <a:rPr lang="en-US" sz="1400" b="1" u="sng" dirty="0">
                <a:solidFill>
                  <a:schemeClr val="tx2"/>
                </a:solidFill>
              </a:rPr>
              <a:t>Design features</a:t>
            </a:r>
          </a:p>
          <a:p>
            <a:pPr marL="342900" indent="-342900">
              <a:buFontTx/>
              <a:buAutoNum type="arabicPeriod"/>
            </a:pPr>
            <a:r>
              <a:rPr lang="en-US" sz="1400" dirty="0">
                <a:solidFill>
                  <a:schemeClr val="tx2"/>
                </a:solidFill>
              </a:rPr>
              <a:t>Brief</a:t>
            </a:r>
          </a:p>
          <a:p>
            <a:pPr marL="342900" indent="-342900">
              <a:buFontTx/>
              <a:buAutoNum type="arabicPeriod"/>
            </a:pPr>
            <a:r>
              <a:rPr lang="en-US" sz="1400" dirty="0">
                <a:solidFill>
                  <a:schemeClr val="tx2"/>
                </a:solidFill>
              </a:rPr>
              <a:t>Supportive</a:t>
            </a:r>
          </a:p>
          <a:p>
            <a:pPr marL="342900" indent="-342900">
              <a:buAutoNum type="arabicPeriod"/>
            </a:pPr>
            <a:r>
              <a:rPr lang="en-US" sz="1400" dirty="0">
                <a:solidFill>
                  <a:schemeClr val="tx2"/>
                </a:solidFill>
              </a:rPr>
              <a:t>Based upon science and/or consensus</a:t>
            </a:r>
          </a:p>
          <a:p>
            <a:pPr marL="342900" indent="-342900">
              <a:buAutoNum type="arabicPeriod"/>
            </a:pPr>
            <a:r>
              <a:rPr lang="en-US" sz="1400" dirty="0">
                <a:solidFill>
                  <a:schemeClr val="tx2"/>
                </a:solidFill>
              </a:rPr>
              <a:t>Never diagnoses child abuse</a:t>
            </a:r>
          </a:p>
          <a:p>
            <a:pPr marL="342900" indent="-342900">
              <a:buAutoNum type="arabicPeriod"/>
            </a:pPr>
            <a:r>
              <a:rPr lang="en-US" sz="1400" dirty="0">
                <a:solidFill>
                  <a:schemeClr val="tx2"/>
                </a:solidFill>
              </a:rPr>
              <a:t>Captures other caregivers’ behaviors</a:t>
            </a:r>
          </a:p>
        </p:txBody>
      </p:sp>
    </p:spTree>
    <p:extLst>
      <p:ext uri="{BB962C8B-B14F-4D97-AF65-F5344CB8AC3E}">
        <p14:creationId xmlns:p14="http://schemas.microsoft.com/office/powerpoint/2010/main" val="244793221"/>
      </p:ext>
    </p:extLst>
  </p:cSld>
  <p:clrMapOvr>
    <a:masterClrMapping/>
  </p:clrMapOvr>
  <mc:AlternateContent xmlns:mc="http://schemas.openxmlformats.org/markup-compatibility/2006" xmlns:p14="http://schemas.microsoft.com/office/powerpoint/2010/main">
    <mc:Choice Requires="p14">
      <p:transition spd="slow" p14:dur="2000" advTm="51420"/>
    </mc:Choice>
    <mc:Fallback xmlns="">
      <p:transition spd="slow" advTm="51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0225F4-398A-3803-CCB3-FB8CF9D1D4CD}"/>
              </a:ext>
            </a:extLst>
          </p:cNvPr>
          <p:cNvPicPr>
            <a:picLocks noChangeAspect="1"/>
          </p:cNvPicPr>
          <p:nvPr/>
        </p:nvPicPr>
        <p:blipFill>
          <a:blip r:embed="rId5"/>
          <a:stretch>
            <a:fillRect/>
          </a:stretch>
        </p:blipFill>
        <p:spPr>
          <a:xfrm>
            <a:off x="838200" y="44661"/>
            <a:ext cx="10083960" cy="6638607"/>
          </a:xfrm>
          <a:prstGeom prst="rect">
            <a:avLst/>
          </a:prstGeom>
        </p:spPr>
      </p:pic>
      <p:sp>
        <p:nvSpPr>
          <p:cNvPr id="4" name="TextBox 3">
            <a:extLst>
              <a:ext uri="{FF2B5EF4-FFF2-40B4-BE49-F238E27FC236}">
                <a16:creationId xmlns:a16="http://schemas.microsoft.com/office/drawing/2014/main" id="{646A3CCD-7AB3-9F96-571D-3E1F7D6FA385}"/>
              </a:ext>
            </a:extLst>
          </p:cNvPr>
          <p:cNvSpPr txBox="1"/>
          <p:nvPr/>
        </p:nvSpPr>
        <p:spPr>
          <a:xfrm>
            <a:off x="1828800" y="2344366"/>
            <a:ext cx="697627" cy="400110"/>
          </a:xfrm>
          <a:prstGeom prst="rect">
            <a:avLst/>
          </a:prstGeom>
          <a:solidFill>
            <a:schemeClr val="bg2"/>
          </a:solidFill>
        </p:spPr>
        <p:txBody>
          <a:bodyPr wrap="square" rtlCol="0">
            <a:spAutoFit/>
          </a:bodyPr>
          <a:lstStyle/>
          <a:p>
            <a:r>
              <a:rPr lang="en-US" sz="2000" b="1" dirty="0">
                <a:solidFill>
                  <a:srgbClr val="008000"/>
                </a:solidFill>
              </a:rPr>
              <a:t>80%</a:t>
            </a:r>
          </a:p>
        </p:txBody>
      </p:sp>
      <p:sp>
        <p:nvSpPr>
          <p:cNvPr id="5" name="TextBox 4">
            <a:extLst>
              <a:ext uri="{FF2B5EF4-FFF2-40B4-BE49-F238E27FC236}">
                <a16:creationId xmlns:a16="http://schemas.microsoft.com/office/drawing/2014/main" id="{B74E474A-0C23-AA0A-F9D0-8F761E61B9E3}"/>
              </a:ext>
            </a:extLst>
          </p:cNvPr>
          <p:cNvSpPr txBox="1"/>
          <p:nvPr/>
        </p:nvSpPr>
        <p:spPr>
          <a:xfrm>
            <a:off x="5452717" y="2362200"/>
            <a:ext cx="697627" cy="400110"/>
          </a:xfrm>
          <a:prstGeom prst="rect">
            <a:avLst/>
          </a:prstGeom>
          <a:solidFill>
            <a:schemeClr val="bg2"/>
          </a:solidFill>
        </p:spPr>
        <p:txBody>
          <a:bodyPr wrap="none" rtlCol="0">
            <a:spAutoFit/>
          </a:bodyPr>
          <a:lstStyle/>
          <a:p>
            <a:r>
              <a:rPr lang="en-US" sz="2000" b="1" dirty="0">
                <a:solidFill>
                  <a:srgbClr val="FF9900"/>
                </a:solidFill>
              </a:rPr>
              <a:t>15%</a:t>
            </a:r>
          </a:p>
        </p:txBody>
      </p:sp>
      <p:sp>
        <p:nvSpPr>
          <p:cNvPr id="6" name="TextBox 5">
            <a:extLst>
              <a:ext uri="{FF2B5EF4-FFF2-40B4-BE49-F238E27FC236}">
                <a16:creationId xmlns:a16="http://schemas.microsoft.com/office/drawing/2014/main" id="{23E455E4-CA72-804C-B2B7-486A29009494}"/>
              </a:ext>
            </a:extLst>
          </p:cNvPr>
          <p:cNvSpPr txBox="1"/>
          <p:nvPr/>
        </p:nvSpPr>
        <p:spPr>
          <a:xfrm>
            <a:off x="9497344" y="2354094"/>
            <a:ext cx="554960" cy="400110"/>
          </a:xfrm>
          <a:prstGeom prst="rect">
            <a:avLst/>
          </a:prstGeom>
          <a:solidFill>
            <a:schemeClr val="bg2"/>
          </a:solidFill>
        </p:spPr>
        <p:txBody>
          <a:bodyPr wrap="none" rtlCol="0">
            <a:spAutoFit/>
          </a:bodyPr>
          <a:lstStyle/>
          <a:p>
            <a:r>
              <a:rPr lang="en-US" sz="2000" b="1" dirty="0">
                <a:solidFill>
                  <a:srgbClr val="C00000"/>
                </a:solidFill>
              </a:rPr>
              <a:t>5%</a:t>
            </a:r>
          </a:p>
        </p:txBody>
      </p:sp>
      <p:pic>
        <p:nvPicPr>
          <p:cNvPr id="36" name="Audio 35">
            <a:hlinkClick r:id="" action="ppaction://media"/>
            <a:extLst>
              <a:ext uri="{FF2B5EF4-FFF2-40B4-BE49-F238E27FC236}">
                <a16:creationId xmlns:a16="http://schemas.microsoft.com/office/drawing/2014/main" id="{4F085F83-31A8-0783-272D-59B6B109854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9179457"/>
      </p:ext>
    </p:extLst>
  </p:cSld>
  <p:clrMapOvr>
    <a:masterClrMapping/>
  </p:clrMapOvr>
  <mc:AlternateContent xmlns:mc="http://schemas.openxmlformats.org/markup-compatibility/2006" xmlns:p14="http://schemas.microsoft.com/office/powerpoint/2010/main">
    <mc:Choice Requires="p14">
      <p:transition spd="slow" p14:dur="2000" advTm="129715"/>
    </mc:Choice>
    <mc:Fallback xmlns="">
      <p:transition spd="slow" advTm="12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UMC_MCJCHAV-V2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146</Template>
  <TotalTime>15517</TotalTime>
  <Words>1424</Words>
  <Application>Microsoft Office PowerPoint</Application>
  <PresentationFormat>Widescreen</PresentationFormat>
  <Paragraphs>179</Paragraphs>
  <Slides>25</Slides>
  <Notes>8</Notes>
  <HiddenSlides>0</HiddenSlides>
  <MMClips>22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Arial</vt:lpstr>
      <vt:lpstr>Calibri</vt:lpstr>
      <vt:lpstr>Open Sans</vt:lpstr>
      <vt:lpstr>Custom Design</vt:lpstr>
      <vt:lpstr>VUMC_MCJCHAV-V2a</vt:lpstr>
      <vt:lpstr>  Quick Parenting Assessment (QPA): Why and How to Use It    Seth Scholer, MD, MPH Professor of Pediatrics Division of General Pediatrics   September 2023 </vt:lpstr>
      <vt:lpstr>  Healthy Discipline 100%   Our goal, albeit aspirational, is for 100% of parents to know about healthy discipline strategies </vt:lpstr>
      <vt:lpstr>PowerPoint Presentation</vt:lpstr>
      <vt:lpstr>The Development, Preliminary Validation, and Clinical Application of the QPA</vt:lpstr>
      <vt:lpstr>QPA Perspectives and Process Measures</vt:lpstr>
      <vt:lpstr>Potential Benefits of the QPA</vt:lpstr>
      <vt:lpstr>PowerPoint Presentation</vt:lpstr>
      <vt:lpstr>PowerPoint Presentation</vt:lpstr>
      <vt:lpstr>PowerPoint Presentation</vt:lpstr>
      <vt:lpstr>PowerPoint Presentation</vt:lpstr>
      <vt:lpstr>PowerPoint Presentation</vt:lpstr>
      <vt:lpstr>PowerPoint Presentation</vt:lpstr>
      <vt:lpstr>Discharge Instructions: Smart Phrases</vt:lpstr>
      <vt:lpstr>PowerPoint Presentation</vt:lpstr>
      <vt:lpstr>PowerPoint Presentation</vt:lpstr>
      <vt:lpstr>PowerPoint Presentation</vt:lpstr>
      <vt:lpstr>QPA Scripts for Success</vt:lpstr>
      <vt:lpstr>Limitation</vt:lpstr>
      <vt:lpstr>Potential Benefits of the QPA</vt:lpstr>
      <vt:lpstr>QPA: Other Benefits and Uses</vt:lpstr>
      <vt:lpstr>QPA: Other Benefits and Uses</vt:lpstr>
      <vt:lpstr>PowerPoint Presentation</vt:lpstr>
      <vt:lpstr>  Healthy Discipline 100%   Our goal, albeit aspirational, is for 100% of parents to know about healthy discipline strategies </vt:lpstr>
      <vt:lpstr>Acknowledgments</vt:lpstr>
      <vt:lpstr>References and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Routine Anticipatory Guidance About Discipline</dc:title>
  <dc:creator>Seth Scholer</dc:creator>
  <cp:lastModifiedBy>Scholer, Seth</cp:lastModifiedBy>
  <cp:revision>809</cp:revision>
  <dcterms:created xsi:type="dcterms:W3CDTF">2011-03-21T17:49:32Z</dcterms:created>
  <dcterms:modified xsi:type="dcterms:W3CDTF">2023-09-25T16:46:22Z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2023-06-15T14:08:37Z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7b3e5eed-fcf6-40ee-8e2e-61c425eb4b6a</vt:lpwstr>
  </property>
  <property fmtid="{D5CDD505-2E9C-101B-9397-08002B2CF9AE}" pid="8" name="MSIP_Label_792c8cef-6f2b-4af1-b4ac-d815ff795cd6_ContentBits">
    <vt:lpwstr>0</vt:lpwstr>
  </property>
</Properties>
</file>